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54" r:id="rId3"/>
    <p:sldId id="337" r:id="rId4"/>
    <p:sldId id="277" r:id="rId5"/>
    <p:sldId id="370" r:id="rId6"/>
    <p:sldId id="334" r:id="rId7"/>
    <p:sldId id="338" r:id="rId8"/>
    <p:sldId id="335" r:id="rId9"/>
    <p:sldId id="294" r:id="rId10"/>
    <p:sldId id="265" r:id="rId11"/>
    <p:sldId id="284" r:id="rId12"/>
    <p:sldId id="285" r:id="rId13"/>
    <p:sldId id="320" r:id="rId14"/>
    <p:sldId id="339" r:id="rId15"/>
    <p:sldId id="353" r:id="rId16"/>
    <p:sldId id="351" r:id="rId17"/>
    <p:sldId id="355" r:id="rId18"/>
    <p:sldId id="356" r:id="rId19"/>
    <p:sldId id="261" r:id="rId20"/>
    <p:sldId id="369" r:id="rId21"/>
    <p:sldId id="314" r:id="rId22"/>
    <p:sldId id="316" r:id="rId23"/>
    <p:sldId id="318" r:id="rId24"/>
    <p:sldId id="315" r:id="rId25"/>
    <p:sldId id="358" r:id="rId26"/>
    <p:sldId id="359" r:id="rId27"/>
    <p:sldId id="336" r:id="rId28"/>
    <p:sldId id="357" r:id="rId29"/>
    <p:sldId id="324" r:id="rId30"/>
    <p:sldId id="326" r:id="rId31"/>
    <p:sldId id="323" r:id="rId32"/>
    <p:sldId id="325" r:id="rId33"/>
    <p:sldId id="349" r:id="rId34"/>
    <p:sldId id="321" r:id="rId35"/>
    <p:sldId id="278" r:id="rId36"/>
    <p:sldId id="279" r:id="rId37"/>
    <p:sldId id="280" r:id="rId38"/>
    <p:sldId id="368" r:id="rId39"/>
    <p:sldId id="344" r:id="rId40"/>
    <p:sldId id="331" r:id="rId41"/>
    <p:sldId id="292" r:id="rId42"/>
    <p:sldId id="293" r:id="rId43"/>
    <p:sldId id="262" r:id="rId44"/>
    <p:sldId id="271" r:id="rId45"/>
    <p:sldId id="296" r:id="rId46"/>
    <p:sldId id="297" r:id="rId47"/>
    <p:sldId id="270" r:id="rId48"/>
    <p:sldId id="345" r:id="rId49"/>
    <p:sldId id="288" r:id="rId50"/>
    <p:sldId id="313" r:id="rId51"/>
    <p:sldId id="311" r:id="rId52"/>
    <p:sldId id="287" r:id="rId53"/>
    <p:sldId id="299" r:id="rId54"/>
    <p:sldId id="267" r:id="rId55"/>
    <p:sldId id="268" r:id="rId56"/>
    <p:sldId id="300" r:id="rId57"/>
    <p:sldId id="298" r:id="rId58"/>
    <p:sldId id="289" r:id="rId59"/>
    <p:sldId id="361" r:id="rId60"/>
    <p:sldId id="362" r:id="rId61"/>
    <p:sldId id="363" r:id="rId62"/>
    <p:sldId id="364" r:id="rId63"/>
    <p:sldId id="327" r:id="rId64"/>
    <p:sldId id="329" r:id="rId65"/>
    <p:sldId id="365" r:id="rId66"/>
    <p:sldId id="366" r:id="rId67"/>
    <p:sldId id="367" r:id="rId68"/>
    <p:sldId id="305" r:id="rId69"/>
    <p:sldId id="306" r:id="rId70"/>
    <p:sldId id="307" r:id="rId71"/>
    <p:sldId id="346" r:id="rId72"/>
    <p:sldId id="330" r:id="rId7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89385" autoAdjust="0"/>
  </p:normalViewPr>
  <p:slideViewPr>
    <p:cSldViewPr snapToGrid="0">
      <p:cViewPr varScale="1">
        <p:scale>
          <a:sx n="93" d="100"/>
          <a:sy n="93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23FFD2-659E-AA46-A502-CAE6C4157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B6ED7-CA2A-F643-831B-ABDC795C07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8E69D-4615-1045-B390-5137F5B0487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B71DC-E719-0C4A-A8AF-D5CA403A1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7E08-3BA3-4345-9168-C9627842D7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30E5C-EF13-A746-937F-D693D350A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5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FEBEA-4737-424B-A4C4-D27C9A966EBE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4BFB2-E738-7E4C-8F5D-CA8D75F94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98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4BFB2-E738-7E4C-8F5D-CA8D75F949F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18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E578-310D-C64E-93EE-4B506FDC66B4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85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52D0-4BE4-034D-B4A3-52E97CAC89DA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559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F014D-1755-424C-BC51-5ED446715957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892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4164-8A5F-C94F-A3E0-88A8689E7EC7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32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188D8-90AA-DC41-9870-AFEEF0C79F1C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365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FB52-4078-4240-9DE2-8A37D39456DD}" type="datetime1">
              <a:rPr lang="en-GB" smtClean="0"/>
              <a:t>01/10/2021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B29E-F481-0547-AB30-4A2641E8FF83}" type="datetime1">
              <a:rPr lang="en-GB" smtClean="0"/>
              <a:t>01/10/2021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328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1DD7-57F5-B84E-A946-AF896119FDA7}" type="datetime1">
              <a:rPr lang="en-GB" smtClean="0"/>
              <a:t>01/10/2021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254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DD9D-C3C7-224E-B731-769AD7772622}" type="datetime1">
              <a:rPr lang="en-GB" smtClean="0"/>
              <a:t>01/10/2021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56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20D-0275-9747-B2B3-7A11E396771E}" type="datetime1">
              <a:rPr lang="en-GB" smtClean="0"/>
              <a:t>01/10/2021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493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FC71-46EF-FC4D-B8CE-FD28B2322C1B}" type="datetime1">
              <a:rPr lang="en-GB" smtClean="0"/>
              <a:t>01/10/2021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962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E9CE-8B52-4B46-B5A4-FA2E999B4B49}" type="datetime1">
              <a:rPr lang="en-GB" smtClean="0"/>
              <a:t>01/10/2021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1C4A-9DB8-462D-B593-F1036890700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673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Chicharro@city.ac.uk" TargetMode="External"/><Relationship Id="rId2" Type="http://schemas.openxmlformats.org/officeDocument/2006/relationships/hyperlink" Target="mailto:j.m.howe@city.ac.u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mailto:Atif.Riaz@city.ac.uk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windows" TargetMode="External"/><Relationship Id="rId2" Type="http://schemas.openxmlformats.org/officeDocument/2006/relationships/hyperlink" Target="https://www.anaconda.com/download/#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docs.anaconda.com/anaconda/install/mac-os#macos-graphical-install" TargetMode="External"/><Relationship Id="rId4" Type="http://schemas.openxmlformats.org/officeDocument/2006/relationships/hyperlink" Target="https://www.anaconda.com/download/#maco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ee.umbc.edu/courses/471/papers/turing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319045"/>
            <a:ext cx="12192000" cy="1572895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solidFill>
                  <a:srgbClr val="002060"/>
                </a:solidFill>
              </a:rPr>
            </a:br>
            <a:r>
              <a:rPr lang="en-US" sz="6700" b="1" dirty="0">
                <a:solidFill>
                  <a:srgbClr val="002060"/>
                </a:solidFill>
              </a:rPr>
              <a:t>Introduction to AI </a:t>
            </a:r>
            <a:endParaRPr lang="uk-UA" sz="6700" b="1" dirty="0">
              <a:solidFill>
                <a:srgbClr val="00206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19200" y="2769552"/>
            <a:ext cx="9570720" cy="3492704"/>
          </a:xfrm>
        </p:spPr>
        <p:txBody>
          <a:bodyPr lIns="90000">
            <a:noAutofit/>
          </a:bodyPr>
          <a:lstStyle/>
          <a:p>
            <a:pPr algn="l"/>
            <a:endParaRPr lang="en-US" b="1" spc="-5" dirty="0">
              <a:solidFill>
                <a:srgbClr val="C00000"/>
              </a:solidFill>
              <a:latin typeface="Arial"/>
              <a:cs typeface="Arial"/>
            </a:endParaRPr>
          </a:p>
          <a:p>
            <a:endParaRPr lang="en-GB" sz="33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1: </a:t>
            </a:r>
            <a:r>
              <a:rPr lang="en-US" sz="3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</a:t>
            </a:r>
            <a:endParaRPr lang="en-US" sz="3300" b="1" spc="-5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spc="-5" dirty="0">
              <a:solidFill>
                <a:srgbClr val="C00000"/>
              </a:solidFill>
              <a:latin typeface="Arial"/>
              <a:cs typeface="Arial"/>
            </a:endParaRPr>
          </a:p>
          <a:p>
            <a:r>
              <a:rPr lang="en-US" b="1" spc="-5" dirty="0">
                <a:latin typeface="Arial"/>
                <a:cs typeface="Arial"/>
              </a:rPr>
              <a:t>Jacob Howe</a:t>
            </a:r>
          </a:p>
          <a:p>
            <a:pPr marL="12700" algn="r">
              <a:lnSpc>
                <a:spcPct val="100000"/>
              </a:lnSpc>
            </a:pPr>
            <a:endParaRPr lang="en-US" b="1" spc="-15" dirty="0">
              <a:latin typeface="Arial"/>
              <a:cs typeface="Arial"/>
            </a:endParaRPr>
          </a:p>
          <a:p>
            <a:pPr marL="12700" algn="r">
              <a:lnSpc>
                <a:spcPct val="100000"/>
              </a:lnSpc>
            </a:pPr>
            <a:r>
              <a:rPr lang="en-US" sz="1900" b="1" spc="-15" dirty="0">
                <a:latin typeface="Arial"/>
                <a:cs typeface="Arial"/>
              </a:rPr>
              <a:t>School of Mathematics, Computer Science and Engineering            </a:t>
            </a:r>
          </a:p>
          <a:p>
            <a:pPr marL="12700" algn="r">
              <a:lnSpc>
                <a:spcPct val="100000"/>
              </a:lnSpc>
            </a:pPr>
            <a:r>
              <a:rPr lang="en-US" sz="1900" b="1" spc="-15" dirty="0">
                <a:latin typeface="Arial"/>
                <a:cs typeface="Arial"/>
              </a:rPr>
              <a:t>Department of Computer Science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23508"/>
            <a:ext cx="15240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200" y="61467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More AI applications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8912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Signal and image processing, character recognition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Data analysis (data compression, data mining)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Medicine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Weather prediction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Computer games, robotics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Bioinformatics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Business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Financial modelling (stock market prediction)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065732"/>
            <a:ext cx="4231640" cy="23444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0C964-AAD5-CE4F-AD01-DE0A9DA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34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621" y="68453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AI in our everyday life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779" y="2010093"/>
            <a:ext cx="10930021" cy="4351338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Self-driving and parking vehicles </a:t>
            </a:r>
          </a:p>
          <a:p>
            <a:pPr marL="0" indent="0" algn="just">
              <a:buNone/>
            </a:pPr>
            <a:r>
              <a:rPr lang="en-US" dirty="0"/>
              <a:t>Self-driving and parking cars use deep learning, </a:t>
            </a:r>
          </a:p>
          <a:p>
            <a:pPr marL="0" indent="0" algn="just">
              <a:buNone/>
            </a:pPr>
            <a:r>
              <a:rPr lang="en-US" dirty="0"/>
              <a:t>a subset of AI, to recognize the space around </a:t>
            </a:r>
          </a:p>
          <a:p>
            <a:pPr marL="0" indent="0" algn="just">
              <a:buNone/>
            </a:pPr>
            <a:r>
              <a:rPr lang="en-US" dirty="0"/>
              <a:t>a vehicle (</a:t>
            </a:r>
            <a:r>
              <a:rPr lang="en-US" dirty="0" err="1"/>
              <a:t>Nvidia</a:t>
            </a:r>
            <a:r>
              <a:rPr lang="en-US" dirty="0"/>
              <a:t>).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2.   Digital </a:t>
            </a:r>
            <a:r>
              <a:rPr lang="en-GB" b="1" dirty="0">
                <a:solidFill>
                  <a:srgbClr val="C00000"/>
                </a:solidFill>
              </a:rPr>
              <a:t>a</a:t>
            </a:r>
            <a:r>
              <a:rPr lang="en-US" b="1" dirty="0" err="1">
                <a:solidFill>
                  <a:srgbClr val="C00000"/>
                </a:solidFill>
              </a:rPr>
              <a:t>ssistants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dirty="0"/>
              <a:t>Apple’s Siri, Google Now, Amazon’s Alexa, and Microsoft’s Cortana are digital assistants that help users to perform various tasks </a:t>
            </a:r>
          </a:p>
          <a:p>
            <a:pPr marL="0" indent="0" algn="just">
              <a:buNone/>
            </a:pPr>
            <a:r>
              <a:rPr lang="en-US" dirty="0"/>
              <a:t>(from checking their schedules and searching for something on the web to sending commands to another application).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146" y="2010093"/>
            <a:ext cx="3648075" cy="24272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0F4AF-6684-5D48-98AB-D17169F0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386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2500" y="75524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AI in our everyday life (cont.)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3900" y="1956118"/>
            <a:ext cx="10744200" cy="45766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3.   Social Media and Advertising</a:t>
            </a:r>
            <a:endParaRPr lang="en-US" b="1" dirty="0"/>
          </a:p>
          <a:p>
            <a:pPr marL="0" indent="0" algn="just">
              <a:buNone/>
            </a:pPr>
            <a:r>
              <a:rPr lang="en-US" dirty="0"/>
              <a:t>Machine learning is to target adds at you...</a:t>
            </a:r>
            <a:endParaRPr lang="en-US" b="1" dirty="0">
              <a:solidFill>
                <a:srgbClr val="C00000"/>
              </a:solidFill>
            </a:endParaRPr>
          </a:p>
          <a:p>
            <a:pPr marL="514350" indent="-514350" algn="just">
              <a:buFont typeface="+mj-lt"/>
              <a:buAutoNum type="arabicPeriod" startAt="4"/>
            </a:pPr>
            <a:r>
              <a:rPr lang="en-US" b="1" dirty="0">
                <a:solidFill>
                  <a:srgbClr val="C00000"/>
                </a:solidFill>
              </a:rPr>
              <a:t>Automated captioning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Deep learning models are getting better and better at voice to text, as you might have seen in earlier teaching</a:t>
            </a:r>
          </a:p>
          <a:p>
            <a:pPr marL="514350" indent="-514350" algn="just">
              <a:buFont typeface="+mj-lt"/>
              <a:buAutoNum type="arabicPeriod" startAt="5"/>
            </a:pPr>
            <a:r>
              <a:rPr lang="en-US" b="1" dirty="0">
                <a:solidFill>
                  <a:srgbClr val="C00000"/>
                </a:solidFill>
              </a:rPr>
              <a:t>Robots</a:t>
            </a:r>
          </a:p>
          <a:p>
            <a:pPr marL="0" indent="0" algn="just">
              <a:buNone/>
            </a:pPr>
            <a:r>
              <a:rPr lang="en-US" dirty="0"/>
              <a:t>The Roomba 980 model vacuum </a:t>
            </a:r>
            <a:r>
              <a:rPr lang="en-GB" dirty="0"/>
              <a:t>(the one that cleans your floor by itself) uses AI to scan the size of a living area to best way to clean the carpet.</a:t>
            </a:r>
          </a:p>
          <a:p>
            <a:pPr marL="514350" indent="-514350" algn="just">
              <a:buAutoNum type="arabicPeriod" startAt="6"/>
            </a:pPr>
            <a:r>
              <a:rPr lang="en-GB" b="1" dirty="0">
                <a:solidFill>
                  <a:srgbClr val="C00000"/>
                </a:solidFill>
              </a:rPr>
              <a:t>Scheduling</a:t>
            </a:r>
          </a:p>
          <a:p>
            <a:pPr marL="0" indent="0" algn="just">
              <a:buNone/>
            </a:pPr>
            <a:r>
              <a:rPr lang="en-GB" dirty="0"/>
              <a:t>Airlines, etc… use AI techniques for optimising schedules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15E7-9F5E-E042-89ED-92C86489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734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2210" y="673417"/>
            <a:ext cx="73075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AI paradox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8500" y="1978025"/>
            <a:ext cx="10655300" cy="455199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GB" b="1" dirty="0">
                <a:solidFill>
                  <a:srgbClr val="C00000"/>
                </a:solidFill>
              </a:rPr>
              <a:t>Hard problems for people are easy for AI </a:t>
            </a:r>
          </a:p>
          <a:p>
            <a:pPr marL="0" indent="0" algn="just">
              <a:buNone/>
            </a:pPr>
            <a:r>
              <a:rPr lang="en-GB" dirty="0"/>
              <a:t>e. g., symbolic integration, proving theorems,</a:t>
            </a:r>
          </a:p>
          <a:p>
            <a:pPr marL="0" indent="0" algn="just">
              <a:buNone/>
            </a:pPr>
            <a:r>
              <a:rPr lang="en-GB" dirty="0"/>
              <a:t>playing chess, medical diagnosis aspects</a:t>
            </a:r>
            <a:endParaRPr lang="en-GB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GB" dirty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GB" b="1" dirty="0">
                <a:solidFill>
                  <a:srgbClr val="C00000"/>
                </a:solidFill>
              </a:rPr>
              <a:t>Easy problems are hard for AI</a:t>
            </a: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/>
              <a:t>e. g., catching prey and avoiding predators, interpreting complex sensory information (visual, aural), modelling the internal states of other animals from their behaviour, working as a team </a:t>
            </a:r>
            <a:endParaRPr lang="en-GB" sz="20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GB" sz="8600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83C9B-714E-7D44-9702-751E848C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1" y="2042319"/>
            <a:ext cx="3441699" cy="22117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751A-B6C3-BB46-8C51-6B88CFC8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198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8659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Module objective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491" y="2132965"/>
            <a:ext cx="11259589" cy="4337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The ”</a:t>
            </a:r>
            <a:r>
              <a:rPr lang="en-US" b="1" dirty="0">
                <a:solidFill>
                  <a:srgbClr val="FF0000"/>
                </a:solidFill>
              </a:rPr>
              <a:t>Introduction to AI" </a:t>
            </a:r>
            <a:r>
              <a:rPr lang="en-US" dirty="0"/>
              <a:t>module provides the foundational principles of Artificial Intelligence, along with a survey of techniques for manipulating data, classification and pattern recognition.  There is a focus on neural networks.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 The module takes a practical approach, with</a:t>
            </a:r>
          </a:p>
          <a:p>
            <a:pPr marL="457200" lvl="1" indent="0" algn="just">
              <a:buNone/>
            </a:pPr>
            <a:r>
              <a:rPr lang="en-US" sz="2800" dirty="0"/>
              <a:t>emphasis on building and analyzing AI, </a:t>
            </a:r>
          </a:p>
          <a:p>
            <a:pPr marL="457200" lvl="1" indent="0" algn="just">
              <a:buNone/>
            </a:pPr>
            <a:r>
              <a:rPr lang="en-US" sz="2800" dirty="0"/>
              <a:t>whilst theory will also be covered.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D63-1FDF-1447-B1F4-CF2AED5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14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3F5D2-ED55-B54E-BDB8-EA42E8A66F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953" y="3778409"/>
            <a:ext cx="4274127" cy="25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8659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Lecture Outline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491" y="2132965"/>
            <a:ext cx="11259589" cy="4337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What is AI?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Module Information, including </a:t>
            </a:r>
            <a:r>
              <a:rPr lang="en-US" dirty="0">
                <a:solidFill>
                  <a:srgbClr val="FF0000"/>
                </a:solidFill>
              </a:rPr>
              <a:t>development tools: Python and Libraries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Learning from data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Neural networks and the </a:t>
            </a:r>
            <a:r>
              <a:rPr lang="en-US" dirty="0">
                <a:solidFill>
                  <a:srgbClr val="FF0000"/>
                </a:solidFill>
              </a:rPr>
              <a:t>perceptron</a:t>
            </a:r>
            <a:r>
              <a:rPr lang="en-US" dirty="0"/>
              <a:t> model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Training </a:t>
            </a:r>
            <a:r>
              <a:rPr lang="en-US" dirty="0" err="1"/>
              <a:t>perceptrons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D63-1FDF-1447-B1F4-CF2AED5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505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8659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People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491" y="2132965"/>
            <a:ext cx="11374582" cy="4337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Lecturers: 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/>
              <a:t>Dr Jacob Howe (</a:t>
            </a:r>
            <a:r>
              <a:rPr lang="en-US" sz="2800" dirty="0">
                <a:hlinkClick r:id="rId2"/>
              </a:rPr>
              <a:t>j.m.howe@city.ac.uk</a:t>
            </a:r>
            <a:r>
              <a:rPr lang="en-US" sz="2800" dirty="0"/>
              <a:t>) [L1,2,6,7,8]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/>
              <a:t>Dr Daniel </a:t>
            </a:r>
            <a:r>
              <a:rPr lang="en-US" sz="2800" dirty="0" err="1"/>
              <a:t>Chicharro</a:t>
            </a:r>
            <a:r>
              <a:rPr lang="en-US" sz="2800" dirty="0"/>
              <a:t> </a:t>
            </a:r>
            <a:r>
              <a:rPr lang="en-US" sz="2800" dirty="0" err="1"/>
              <a:t>Raventos</a:t>
            </a:r>
            <a:r>
              <a:rPr lang="en-US" sz="2800" dirty="0"/>
              <a:t> (</a:t>
            </a:r>
            <a:r>
              <a:rPr lang="en-US" sz="2800" dirty="0">
                <a:hlinkClick r:id="rId3"/>
              </a:rPr>
              <a:t>Daniel.Chicharro@city.ac.uk</a:t>
            </a:r>
            <a:r>
              <a:rPr lang="en-US" sz="2800" dirty="0"/>
              <a:t>) [L3,4,5,9,10]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/>
              <a:t>Dr Atif Riaz (</a:t>
            </a:r>
            <a:r>
              <a:rPr lang="en-US" sz="2800" dirty="0">
                <a:hlinkClick r:id="rId4"/>
              </a:rPr>
              <a:t>Atif.Riaz@city.ac.uk</a:t>
            </a:r>
            <a:r>
              <a:rPr lang="en-US" sz="2800" dirty="0"/>
              <a:t>) [lab leader]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Classroom assistants: Esther Mulwa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You!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Super-module (IN3062, INM701)</a:t>
            </a:r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D63-1FDF-1447-B1F4-CF2AED5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467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86593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</a:rPr>
              <a:t>Organisation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491" y="2132965"/>
            <a:ext cx="11259589" cy="4337108"/>
          </a:xfrm>
        </p:spPr>
        <p:txBody>
          <a:bodyPr lIns="90000"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Lecture: Mondays, 10:00-11:50, A130 (with a break in the middle)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Classes (programming tutorials and exercises), all in ELG06/07: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/>
              <a:t>INM701: Monday 12:00-12:50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/>
              <a:t>IN3062: 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sz="2800" dirty="0"/>
              <a:t>Lab 2: Monday 13:00-13:50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sz="2800" dirty="0"/>
              <a:t>Lab 1: Monday 14:00-14:50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Drop in: ELG06/07, Monday 15:00-15:50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Look out for office hours for Jacob, Daniel and Atif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D63-1FDF-1447-B1F4-CF2AED5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293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86593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</a:rPr>
              <a:t>Organisation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491" y="2132965"/>
            <a:ext cx="11259589" cy="4337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Lecture: Themes, models and theory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800" dirty="0"/>
              <a:t>Labs: Coding and data, with walk through tutorials, homework exercises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Use the discussion board</a:t>
            </a:r>
          </a:p>
          <a:p>
            <a:pPr algn="just">
              <a:buFont typeface="Wingdings" pitchFamily="2" charset="2"/>
              <a:buChar char="Ø"/>
            </a:pPr>
            <a:r>
              <a:rPr lang="en-US"/>
              <a:t>Mini-MCQs</a:t>
            </a:r>
            <a:endParaRPr lang="en-US" sz="2800" dirty="0"/>
          </a:p>
          <a:p>
            <a:pPr lvl="1" algn="just">
              <a:buFont typeface="Wingdings" pitchFamily="2" charset="2"/>
              <a:buChar char="Ø"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DD63-1FDF-1447-B1F4-CF2AED5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659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220" y="72526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Assessment 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9780"/>
            <a:ext cx="10515600" cy="4351338"/>
          </a:xfrm>
        </p:spPr>
        <p:txBody>
          <a:bodyPr lIns="90000"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Lectures</a:t>
            </a:r>
            <a:r>
              <a:rPr lang="en-US" sz="3200" dirty="0"/>
              <a:t> (slides and all other material on Moodle)</a:t>
            </a:r>
          </a:p>
          <a:p>
            <a:r>
              <a:rPr lang="en-US" sz="3200" dirty="0">
                <a:solidFill>
                  <a:srgbClr val="C00000"/>
                </a:solidFill>
              </a:rPr>
              <a:t>Labs </a:t>
            </a:r>
            <a:r>
              <a:rPr lang="en-US" sz="3200" dirty="0"/>
              <a:t>(all material on Moodle)</a:t>
            </a:r>
          </a:p>
          <a:p>
            <a:r>
              <a:rPr lang="en-US" sz="3200" dirty="0">
                <a:solidFill>
                  <a:srgbClr val="C00000"/>
                </a:solidFill>
              </a:rPr>
              <a:t>Coursework</a:t>
            </a:r>
            <a:r>
              <a:rPr lang="en-US" sz="3200" dirty="0"/>
              <a:t> counts 100%, no exam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Working in pairs</a:t>
            </a:r>
          </a:p>
          <a:p>
            <a:r>
              <a:rPr lang="en-GB" sz="3200" dirty="0">
                <a:solidFill>
                  <a:srgbClr val="C00000"/>
                </a:solidFill>
              </a:rPr>
              <a:t>Homework</a:t>
            </a:r>
          </a:p>
          <a:p>
            <a:r>
              <a:rPr lang="en-GB" dirty="0"/>
              <a:t>Task: find sources of data and perform your own implementations to illustrate and expand on things we learn in the module.</a:t>
            </a:r>
          </a:p>
          <a:p>
            <a:r>
              <a:rPr lang="en-GB" dirty="0"/>
              <a:t>Submission: report, code (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36" y="545782"/>
            <a:ext cx="2622233" cy="24538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F40B1-3B6D-0745-975B-70DC773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806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7449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Alan Turing (1912-1954)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7029" y="2047394"/>
            <a:ext cx="11103428" cy="43157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He is the father of AI.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The Turing test: </a:t>
            </a:r>
            <a:r>
              <a:rPr lang="en-GB" dirty="0"/>
              <a:t>first described in his article </a:t>
            </a:r>
          </a:p>
          <a:p>
            <a:pPr marL="0" indent="0" algn="just">
              <a:buNone/>
            </a:pPr>
            <a:r>
              <a:rPr lang="en-GB" dirty="0"/>
              <a:t>“Computing machinery and intelligence”,</a:t>
            </a:r>
            <a:r>
              <a:rPr lang="en-US" dirty="0"/>
              <a:t> 1950.</a:t>
            </a:r>
            <a:endParaRPr lang="en-GB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6F52-9B0E-0C43-8C54-5FF2DC2D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263" y="2355840"/>
            <a:ext cx="2743200" cy="31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7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811C-9A3D-0C4D-85BD-BD30A2EF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Study Hours and Assessment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15E6-7CFB-AD42-8933-BD2481641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15 Credit Module represents </a:t>
            </a:r>
            <a:r>
              <a:rPr lang="en-GB" dirty="0">
                <a:solidFill>
                  <a:srgbClr val="FF0000"/>
                </a:solidFill>
              </a:rPr>
              <a:t>150 hours of work</a:t>
            </a:r>
          </a:p>
          <a:p>
            <a:r>
              <a:rPr lang="en-GB" dirty="0"/>
              <a:t>Lectures and labs represent </a:t>
            </a:r>
            <a:r>
              <a:rPr lang="en-GB" dirty="0">
                <a:solidFill>
                  <a:srgbClr val="FF0000"/>
                </a:solidFill>
              </a:rPr>
              <a:t>30 hours </a:t>
            </a:r>
          </a:p>
          <a:p>
            <a:r>
              <a:rPr lang="en-GB" dirty="0"/>
              <a:t>Self-directed study </a:t>
            </a:r>
            <a:r>
              <a:rPr lang="en-GB" dirty="0">
                <a:solidFill>
                  <a:srgbClr val="FF0000"/>
                </a:solidFill>
              </a:rPr>
              <a:t>70-80 hours</a:t>
            </a:r>
          </a:p>
          <a:p>
            <a:r>
              <a:rPr lang="en-GB" dirty="0"/>
              <a:t>Coursework </a:t>
            </a:r>
            <a:r>
              <a:rPr lang="en-GB" dirty="0">
                <a:solidFill>
                  <a:srgbClr val="FF0000"/>
                </a:solidFill>
              </a:rPr>
              <a:t>40-50 hours </a:t>
            </a:r>
            <a:r>
              <a:rPr lang="en-GB" dirty="0"/>
              <a:t>(each)</a:t>
            </a:r>
          </a:p>
          <a:p>
            <a:endParaRPr lang="en-GB" dirty="0"/>
          </a:p>
          <a:p>
            <a:r>
              <a:rPr lang="en-GB" dirty="0"/>
              <a:t>Deadline 5pm Wednesday December 29th </a:t>
            </a:r>
          </a:p>
          <a:p>
            <a:r>
              <a:rPr lang="en-GB" dirty="0"/>
              <a:t>Presentations for INM701</a:t>
            </a:r>
          </a:p>
          <a:p>
            <a:endParaRPr lang="en-GB" dirty="0"/>
          </a:p>
          <a:p>
            <a:r>
              <a:rPr lang="en-GB" dirty="0"/>
              <a:t>You need to distribute your time over 3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19A02-F119-AA43-B9DE-4C632E59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20</a:t>
            </a:fld>
            <a:endParaRPr lang="uk-UA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5962E4B9-D33F-A84B-A906-B3D1C752A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A9DA2DC8-E483-AA49-ACB4-369D76BF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84" y="3133260"/>
            <a:ext cx="3755344" cy="27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6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6627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Coding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836" y="2092325"/>
            <a:ext cx="10793663" cy="4460875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GB" sz="11200" b="1" dirty="0">
                <a:solidFill>
                  <a:srgbClr val="C00000"/>
                </a:solidFill>
              </a:rPr>
              <a:t>Python</a:t>
            </a:r>
            <a:r>
              <a:rPr lang="en-GB" sz="11200" dirty="0"/>
              <a:t> is the main programming language for this module </a:t>
            </a:r>
            <a:r>
              <a:rPr lang="en-GB" sz="11200" b="1" dirty="0">
                <a:solidFill>
                  <a:srgbClr val="C00000"/>
                </a:solidFill>
              </a:rPr>
              <a:t>(prefer Python 3.8)</a:t>
            </a:r>
          </a:p>
          <a:p>
            <a:pPr marL="0" indent="0" algn="just">
              <a:buNone/>
            </a:pPr>
            <a:endParaRPr lang="en-GB" sz="112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GB" sz="11200" dirty="0"/>
              <a:t>Be sure to install the essential </a:t>
            </a:r>
            <a:r>
              <a:rPr lang="en-GB" sz="11200" b="1" dirty="0">
                <a:solidFill>
                  <a:srgbClr val="C00000"/>
                </a:solidFill>
              </a:rPr>
              <a:t>packages and libraries for numerical computation in Python:</a:t>
            </a: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r>
              <a:rPr lang="en-GB" sz="8000" dirty="0"/>
              <a:t>  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4149A2A-4F20-5145-8C62-0DA9AAECFF84}"/>
              </a:ext>
            </a:extLst>
          </p:cNvPr>
          <p:cNvSpPr txBox="1">
            <a:spLocks/>
          </p:cNvSpPr>
          <p:nvPr/>
        </p:nvSpPr>
        <p:spPr>
          <a:xfrm>
            <a:off x="2331491" y="4031672"/>
            <a:ext cx="2648988" cy="23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6500" dirty="0">
              <a:solidFill>
                <a:srgbClr val="002060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GB" sz="7000" dirty="0" err="1">
                <a:solidFill>
                  <a:srgbClr val="002060"/>
                </a:solidFill>
              </a:rPr>
              <a:t>Numpy</a:t>
            </a:r>
            <a:endParaRPr lang="en-GB" sz="7000" dirty="0">
              <a:solidFill>
                <a:srgbClr val="002060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GB" sz="7000" dirty="0">
                <a:solidFill>
                  <a:srgbClr val="002060"/>
                </a:solidFill>
              </a:rPr>
              <a:t>Matplotlib</a:t>
            </a:r>
            <a:endParaRPr lang="en-US" sz="7000" dirty="0"/>
          </a:p>
          <a:p>
            <a:pPr algn="just">
              <a:buFont typeface="Wingdings" pitchFamily="2" charset="2"/>
              <a:buChar char="§"/>
            </a:pPr>
            <a:r>
              <a:rPr lang="en-GB" sz="7000" dirty="0">
                <a:solidFill>
                  <a:srgbClr val="002060"/>
                </a:solidFill>
              </a:rPr>
              <a:t>Pandas</a:t>
            </a:r>
          </a:p>
          <a:p>
            <a:pPr algn="just">
              <a:buFont typeface="Wingdings" pitchFamily="2" charset="2"/>
              <a:buChar char="§"/>
            </a:pPr>
            <a:r>
              <a:rPr lang="en-GB" sz="7000" dirty="0" err="1">
                <a:solidFill>
                  <a:srgbClr val="002060"/>
                </a:solidFill>
              </a:rPr>
              <a:t>Scikit</a:t>
            </a:r>
            <a:r>
              <a:rPr lang="en-GB" sz="7000" dirty="0">
                <a:solidFill>
                  <a:srgbClr val="002060"/>
                </a:solidFill>
              </a:rPr>
              <a:t>-learn</a:t>
            </a:r>
            <a:endParaRPr lang="en-US" sz="7000" dirty="0"/>
          </a:p>
          <a:p>
            <a:endParaRPr lang="uk-UA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029D064-882C-CF4B-A3B7-CAA07210D54E}"/>
              </a:ext>
            </a:extLst>
          </p:cNvPr>
          <p:cNvSpPr txBox="1">
            <a:spLocks/>
          </p:cNvSpPr>
          <p:nvPr/>
        </p:nvSpPr>
        <p:spPr>
          <a:xfrm>
            <a:off x="6266411" y="3449782"/>
            <a:ext cx="2739044" cy="256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6500" dirty="0">
              <a:solidFill>
                <a:srgbClr val="002060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GB" dirty="0">
                <a:solidFill>
                  <a:srgbClr val="002060"/>
                </a:solidFill>
              </a:rPr>
              <a:t>TensorFlow</a:t>
            </a: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>
                <a:solidFill>
                  <a:srgbClr val="002060"/>
                </a:solidFill>
              </a:rPr>
              <a:t>Keras</a:t>
            </a:r>
            <a:endParaRPr lang="en-US" dirty="0"/>
          </a:p>
          <a:p>
            <a:endParaRPr lang="uk-U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4A4BA1-6F0F-CC47-A37A-36B237B2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047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9802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Why Python?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5861" y="2147455"/>
            <a:ext cx="10906539" cy="4126345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11200" b="1" dirty="0">
                <a:solidFill>
                  <a:srgbClr val="C00000"/>
                </a:solidFill>
              </a:rPr>
              <a:t>Extensive support libraries</a:t>
            </a:r>
            <a:r>
              <a:rPr lang="en-GB" sz="11200" dirty="0">
                <a:solidFill>
                  <a:srgbClr val="C00000"/>
                </a:solidFill>
              </a:rPr>
              <a:t>: </a:t>
            </a:r>
            <a:r>
              <a:rPr lang="en-GB" sz="11200" dirty="0"/>
              <a:t>Python has a large number of AI libraries built in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11200" b="1" dirty="0">
                <a:solidFill>
                  <a:srgbClr val="C00000"/>
                </a:solidFill>
              </a:rPr>
              <a:t>Support</a:t>
            </a:r>
            <a:r>
              <a:rPr lang="en-GB" sz="11200" dirty="0">
                <a:solidFill>
                  <a:srgbClr val="C00000"/>
                </a:solidFill>
              </a:rPr>
              <a:t>: </a:t>
            </a:r>
            <a:r>
              <a:rPr lang="en-GB" sz="11200" dirty="0"/>
              <a:t>Python is a fully open source 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11200" b="1" dirty="0">
                <a:solidFill>
                  <a:srgbClr val="C00000"/>
                </a:solidFill>
              </a:rPr>
              <a:t>Productivity: </a:t>
            </a:r>
            <a:r>
              <a:rPr lang="en-GB" sz="11200" dirty="0"/>
              <a:t>Python is an excellent option for developing scalable multi-protocol network applications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11200" b="1" dirty="0">
                <a:solidFill>
                  <a:srgbClr val="C00000"/>
                </a:solidFill>
              </a:rPr>
              <a:t>Flexibility</a:t>
            </a:r>
            <a:r>
              <a:rPr lang="en-GB" sz="11200" dirty="0">
                <a:solidFill>
                  <a:srgbClr val="C00000"/>
                </a:solidFill>
              </a:rPr>
              <a:t>: </a:t>
            </a:r>
            <a:r>
              <a:rPr lang="en-GB" sz="11200" dirty="0"/>
              <a:t>Python is good for connecting various data structures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11200" b="1" dirty="0">
                <a:solidFill>
                  <a:srgbClr val="C00000"/>
                </a:solidFill>
              </a:rPr>
              <a:t>Popularity</a:t>
            </a:r>
            <a:r>
              <a:rPr lang="en-GB" sz="11200" dirty="0">
                <a:solidFill>
                  <a:srgbClr val="C00000"/>
                </a:solidFill>
              </a:rPr>
              <a:t>: </a:t>
            </a:r>
            <a:r>
              <a:rPr lang="en-GB" sz="11200" dirty="0"/>
              <a:t>Python is one of the most popular languages for today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7B79F-76A3-074D-AB3C-54851E70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392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52461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Coding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78024"/>
            <a:ext cx="10515600" cy="4702175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GB" sz="9600" dirty="0"/>
              <a:t>To install Python for </a:t>
            </a:r>
            <a:r>
              <a:rPr lang="en-GB" sz="9600" b="1" dirty="0">
                <a:solidFill>
                  <a:srgbClr val="C00000"/>
                </a:solidFill>
              </a:rPr>
              <a:t>Windows</a:t>
            </a:r>
            <a:r>
              <a:rPr lang="en-GB" sz="9600" dirty="0"/>
              <a:t> you can use Anaconda Distribution:</a:t>
            </a:r>
          </a:p>
          <a:p>
            <a:pPr>
              <a:buFont typeface="Wingdings" pitchFamily="2" charset="2"/>
              <a:buChar char="§"/>
            </a:pPr>
            <a:r>
              <a:rPr lang="en-GB" sz="9600" dirty="0"/>
              <a:t>please, go to this </a:t>
            </a:r>
            <a:r>
              <a:rPr lang="en-GB" sz="9600" dirty="0">
                <a:hlinkClick r:id="rId2"/>
              </a:rPr>
              <a:t>https://www.anaconda.com/download/#windows</a:t>
            </a:r>
            <a:endParaRPr lang="en-GB" sz="9600" dirty="0"/>
          </a:p>
          <a:p>
            <a:pPr>
              <a:buFont typeface="Wingdings" pitchFamily="2" charset="2"/>
              <a:buChar char="§"/>
            </a:pPr>
            <a:r>
              <a:rPr lang="en-GB" sz="9600" dirty="0"/>
              <a:t>download Python 3.8 version graphical installer (32/64-bit depending on your system)</a:t>
            </a:r>
          </a:p>
          <a:p>
            <a:pPr>
              <a:buFont typeface="Wingdings" pitchFamily="2" charset="2"/>
              <a:buChar char="§"/>
            </a:pPr>
            <a:r>
              <a:rPr lang="en-GB" sz="9600" dirty="0"/>
              <a:t>follow this guide</a:t>
            </a:r>
          </a:p>
          <a:p>
            <a:pPr marL="0" indent="0">
              <a:buNone/>
            </a:pPr>
            <a:r>
              <a:rPr lang="en-GB" sz="9600" dirty="0">
                <a:hlinkClick r:id="rId3"/>
              </a:rPr>
              <a:t>https://docs.anaconda.com/anaconda/install/windows</a:t>
            </a:r>
            <a:endParaRPr lang="en-GB" sz="9600" dirty="0"/>
          </a:p>
          <a:p>
            <a:pPr marL="0" indent="0" algn="just">
              <a:buNone/>
            </a:pPr>
            <a:endParaRPr lang="en-GB" sz="9600" dirty="0"/>
          </a:p>
          <a:p>
            <a:pPr marL="0" indent="0" algn="just">
              <a:buNone/>
            </a:pPr>
            <a:r>
              <a:rPr lang="en-GB" sz="9600" dirty="0"/>
              <a:t>To install Python for </a:t>
            </a:r>
            <a:r>
              <a:rPr lang="en-GB" sz="9600" b="1" dirty="0">
                <a:solidFill>
                  <a:srgbClr val="C00000"/>
                </a:solidFill>
              </a:rPr>
              <a:t>Mac OS</a:t>
            </a:r>
            <a:r>
              <a:rPr lang="en-GB" sz="9600" dirty="0"/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GB" sz="9600" dirty="0"/>
              <a:t>please, go to this </a:t>
            </a:r>
            <a:r>
              <a:rPr lang="en-GB" sz="9600" dirty="0">
                <a:hlinkClick r:id="rId4"/>
              </a:rPr>
              <a:t>https://www.anaconda.com/download/#macos</a:t>
            </a:r>
            <a:endParaRPr lang="en-GB" sz="9600" dirty="0"/>
          </a:p>
          <a:p>
            <a:pPr algn="just">
              <a:buFont typeface="Wingdings" pitchFamily="2" charset="2"/>
              <a:buChar char="§"/>
            </a:pPr>
            <a:r>
              <a:rPr lang="en-GB" sz="9600" dirty="0"/>
              <a:t>click on the Python 3.8 version 64-bit Graphical Installer </a:t>
            </a:r>
          </a:p>
          <a:p>
            <a:pPr algn="just">
              <a:buFont typeface="Wingdings" pitchFamily="2" charset="2"/>
              <a:buChar char="§"/>
            </a:pPr>
            <a:r>
              <a:rPr lang="en-GB" sz="9600" dirty="0"/>
              <a:t>follow this link to install the navigator on your Mac:</a:t>
            </a:r>
          </a:p>
          <a:p>
            <a:pPr marL="0" indent="0" algn="just">
              <a:buNone/>
            </a:pPr>
            <a:r>
              <a:rPr lang="en-GB" sz="9600" dirty="0">
                <a:hlinkClick r:id="rId5"/>
              </a:rPr>
              <a:t>https://docs.anaconda.com/anaconda/install/mac-os#macos-graphical-install</a:t>
            </a:r>
            <a:endParaRPr lang="en-GB" sz="96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endParaRPr lang="en-GB" sz="8000" dirty="0"/>
          </a:p>
          <a:p>
            <a:pPr marL="0" indent="0" algn="just">
              <a:buNone/>
            </a:pPr>
            <a:r>
              <a:rPr lang="en-GB" sz="8000" dirty="0"/>
              <a:t>  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975EF-4074-1842-A8E8-36C43EBF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824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737" y="764757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Coding IDEs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5519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b="1" dirty="0" err="1">
                <a:solidFill>
                  <a:srgbClr val="C00000"/>
                </a:solidFill>
              </a:rPr>
              <a:t>Jupyter</a:t>
            </a:r>
            <a:r>
              <a:rPr lang="en-GB" b="1" dirty="0">
                <a:solidFill>
                  <a:srgbClr val="C00000"/>
                </a:solidFill>
              </a:rPr>
              <a:t> Notebook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rgbClr val="C00000"/>
                </a:solidFill>
              </a:rPr>
              <a:t>Spyder</a:t>
            </a:r>
            <a:r>
              <a:rPr lang="en-GB" dirty="0"/>
              <a:t> are used for programming in Python in this module. </a:t>
            </a:r>
          </a:p>
          <a:p>
            <a:pPr algn="just">
              <a:buFont typeface="Wingdings" pitchFamily="2" charset="2"/>
              <a:buChar char="§"/>
            </a:pPr>
            <a:r>
              <a:rPr lang="en-GB" b="1" dirty="0" err="1">
                <a:solidFill>
                  <a:srgbClr val="C00000"/>
                </a:solidFill>
              </a:rPr>
              <a:t>Jupyter</a:t>
            </a:r>
            <a:r>
              <a:rPr lang="en-GB" b="1" dirty="0">
                <a:solidFill>
                  <a:srgbClr val="C00000"/>
                </a:solidFill>
              </a:rPr>
              <a:t> Notebook </a:t>
            </a:r>
            <a:r>
              <a:rPr lang="en-GB" dirty="0"/>
              <a:t>works well as a presentation or education tool, and labs will be presented using this.</a:t>
            </a:r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Spyder</a:t>
            </a:r>
            <a:r>
              <a:rPr lang="en-GB" dirty="0"/>
              <a:t> is very intuitive IDE for scientific computing and integrates NumPy, SciPy, Matplotlib and </a:t>
            </a:r>
            <a:r>
              <a:rPr lang="en-GB" dirty="0" err="1"/>
              <a:t>IPython</a:t>
            </a:r>
            <a:r>
              <a:rPr lang="en-GB" dirty="0"/>
              <a:t>.  You should use this for your development work.</a:t>
            </a:r>
          </a:p>
          <a:p>
            <a:pPr marL="0" indent="0" algn="just">
              <a:buNone/>
            </a:pPr>
            <a:r>
              <a:rPr lang="en-GB" i="1" dirty="0">
                <a:solidFill>
                  <a:srgbClr val="002060"/>
                </a:solidFill>
              </a:rPr>
              <a:t>Sample code from the internet can be used but </a:t>
            </a:r>
            <a:r>
              <a:rPr lang="en-GB" b="1" i="1" dirty="0">
                <a:solidFill>
                  <a:srgbClr val="002060"/>
                </a:solidFill>
              </a:rPr>
              <a:t>must be referenced</a:t>
            </a:r>
            <a:r>
              <a:rPr lang="en-GB" i="1" dirty="0">
                <a:solidFill>
                  <a:srgbClr val="002060"/>
                </a:solidFill>
              </a:rPr>
              <a:t> if you include it in your work.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E8918-1AC1-3F45-9384-EF6CD817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939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185D-ACB5-BA4B-96DC-43DB46A0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61337-D52A-AB41-963E-C6167BFE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25</a:t>
            </a:fld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3D990-C580-3240-88A8-3ABC1388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1558925"/>
            <a:ext cx="3067050" cy="415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DEB05-297B-B345-828F-75E47E71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85" y="1558925"/>
            <a:ext cx="3352800" cy="4152900"/>
          </a:xfrm>
          <a:prstGeom prst="rect">
            <a:avLst/>
          </a:prstGeom>
        </p:spPr>
      </p:pic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C6BEEFA7-FFB5-314E-9920-5E8F7BD51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1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DB1A-A9C4-CB4C-B1A2-249FE24C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FF32-867D-3A47-B364-9B43B416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get the online version of Bishop for free here:</a:t>
            </a:r>
          </a:p>
          <a:p>
            <a:r>
              <a:rPr lang="en-US" dirty="0">
                <a:hlinkClick r:id="rId2"/>
              </a:rPr>
              <a:t>https://www.microsoft.com/en-us/research/uploads/prod/2006/01/Bishop-Pattern-Recognition-and-Machine-Learning-2006.pdf</a:t>
            </a:r>
            <a:endParaRPr lang="en-US" dirty="0"/>
          </a:p>
          <a:p>
            <a:r>
              <a:rPr lang="en-US" dirty="0"/>
              <a:t>A 4</a:t>
            </a:r>
            <a:r>
              <a:rPr lang="en-US" baseline="30000" dirty="0"/>
              <a:t>th</a:t>
            </a:r>
            <a:r>
              <a:rPr lang="en-US" dirty="0"/>
              <a:t> edition of Russell and </a:t>
            </a:r>
            <a:r>
              <a:rPr lang="en-US" dirty="0" err="1"/>
              <a:t>Norvig</a:t>
            </a:r>
            <a:r>
              <a:rPr lang="en-US" dirty="0"/>
              <a:t> has recently come out, and the chapter structure is not the same</a:t>
            </a:r>
          </a:p>
          <a:p>
            <a:r>
              <a:rPr lang="en-US" dirty="0"/>
              <a:t>Also, ”Deep Learning,” Goodfellow, </a:t>
            </a:r>
            <a:r>
              <a:rPr lang="en-US" dirty="0" err="1"/>
              <a:t>Bengio</a:t>
            </a:r>
            <a:r>
              <a:rPr lang="en-US" dirty="0"/>
              <a:t> and Courville.  MIT Press, 2016</a:t>
            </a:r>
          </a:p>
          <a:p>
            <a:r>
              <a:rPr lang="en-US" dirty="0">
                <a:hlinkClick r:id="rId3"/>
              </a:rPr>
              <a:t>https://www.deeplearningbook.org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005E-CA76-C743-A6FC-1FCB3D00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26</a:t>
            </a:fld>
            <a:endParaRPr lang="uk-UA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AFC91261-8F32-1149-AB92-6AC45B0C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9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7449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Module Outline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7029" y="2047394"/>
            <a:ext cx="11103428" cy="4315777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GB" dirty="0"/>
              <a:t>Introduction and Perceptron + python (L1)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Data, Decision Trees and Performance Measures (L2)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Correlation, Regression and Support Vector Machines (L3)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Unsupervised learning: PCA and clustering (L4)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Classification: </a:t>
            </a:r>
            <a:r>
              <a:rPr lang="en-GB" dirty="0" err="1"/>
              <a:t>kNN</a:t>
            </a:r>
            <a:r>
              <a:rPr lang="en-GB" dirty="0"/>
              <a:t>, Random Forest, Naïve Bayes (L5)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Neural Networks: Multi-layer Perceptron (L6,L7)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Convolutional Neural Networks (L8)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Genetic Algorithms (L9)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Tbc (L10)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8863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2210" y="673417"/>
            <a:ext cx="73075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AI paradox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8500" y="1978025"/>
            <a:ext cx="10655300" cy="455199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GB" b="1" dirty="0">
                <a:solidFill>
                  <a:srgbClr val="C00000"/>
                </a:solidFill>
              </a:rPr>
              <a:t>Hard problems for people are easy for AI </a:t>
            </a:r>
          </a:p>
          <a:p>
            <a:pPr marL="0" indent="0" algn="just">
              <a:buNone/>
            </a:pPr>
            <a:r>
              <a:rPr lang="en-GB" dirty="0"/>
              <a:t>e. g., symbolic integration, proving theorems,</a:t>
            </a:r>
          </a:p>
          <a:p>
            <a:pPr marL="0" indent="0" algn="just">
              <a:buNone/>
            </a:pPr>
            <a:r>
              <a:rPr lang="en-GB" dirty="0"/>
              <a:t>playing chess, medical diagnosis aspects</a:t>
            </a:r>
            <a:endParaRPr lang="en-GB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GB" dirty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GB" b="1" dirty="0">
                <a:solidFill>
                  <a:srgbClr val="C00000"/>
                </a:solidFill>
              </a:rPr>
              <a:t>Easy problems are hard for AI</a:t>
            </a: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/>
              <a:t>e. g., catching prey and avoiding predators, interpreting complex sensory information (visual, aural), modelling the internal states of other animals from their behaviour, working as a team </a:t>
            </a:r>
            <a:endParaRPr lang="en-GB" sz="20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GB" sz="8600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83C9B-714E-7D44-9702-751E848C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1" y="2042319"/>
            <a:ext cx="3441699" cy="22117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751A-B6C3-BB46-8C51-6B88CFC8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7441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8491" y="665734"/>
            <a:ext cx="10035309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Knowledge-based AI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78025"/>
            <a:ext cx="10883900" cy="45519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GB" sz="8600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F06D33-7C02-E046-8C0B-22874D052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975016"/>
            <a:ext cx="3276600" cy="4356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5CB850-3355-EF4D-B7B7-5AB6550A4288}"/>
              </a:ext>
            </a:extLst>
          </p:cNvPr>
          <p:cNvSpPr/>
          <p:nvPr/>
        </p:nvSpPr>
        <p:spPr>
          <a:xfrm>
            <a:off x="5156200" y="2419002"/>
            <a:ext cx="6438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/>
              <a:t>AI heavily depends on </a:t>
            </a:r>
            <a:r>
              <a:rPr lang="en-GB" sz="2800" b="1" dirty="0">
                <a:solidFill>
                  <a:srgbClr val="C00000"/>
                </a:solidFill>
              </a:rPr>
              <a:t>representation of the given data. </a:t>
            </a:r>
          </a:p>
          <a:p>
            <a:endParaRPr lang="en-GB" sz="2800" dirty="0"/>
          </a:p>
          <a:p>
            <a:pPr algn="just"/>
            <a:r>
              <a:rPr lang="en-GB" sz="2800" dirty="0"/>
              <a:t>People try to formalize the rules with enough complexity to describe everything.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8F651-2584-2A4C-819C-5529012C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659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572" y="715010"/>
            <a:ext cx="1077322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The Turing test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572" y="2040573"/>
            <a:ext cx="11146971" cy="4315777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An interrogator is connected to one person and one machine through a terminal, and therefore can't see his counterparts.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His task is to find out which of the two candidates is the machine, and which is human only by asking them questions.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If the interrogator cannot make a decision within a certain time, the machine is considered to be intelligent.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4406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6250" y="804584"/>
            <a:ext cx="11239500" cy="1325563"/>
          </a:xfrm>
        </p:spPr>
        <p:txBody>
          <a:bodyPr/>
          <a:lstStyle/>
          <a:p>
            <a:pPr algn="ctr"/>
            <a:r>
              <a:rPr lang="en-GB" dirty="0"/>
              <a:t>           </a:t>
            </a:r>
            <a:r>
              <a:rPr lang="en-GB" b="1" dirty="0">
                <a:solidFill>
                  <a:srgbClr val="002060"/>
                </a:solidFill>
              </a:rPr>
              <a:t>Learning problem definition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E05D03A-A7EF-8141-9FE6-A71DF72B1430}"/>
                  </a:ext>
                </a:extLst>
              </p:cNvPr>
              <p:cNvSpPr/>
              <p:nvPr/>
            </p:nvSpPr>
            <p:spPr>
              <a:xfrm>
                <a:off x="596900" y="2180203"/>
                <a:ext cx="11239500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sz="2800" dirty="0"/>
                  <a:t>Improve some </a:t>
                </a:r>
                <a:r>
                  <a:rPr lang="en-GB" sz="2800" b="1" dirty="0">
                    <a:solidFill>
                      <a:srgbClr val="C00000"/>
                    </a:solidFill>
                  </a:rPr>
                  <a:t>measure of performance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GB" sz="2800" b="1" dirty="0">
                    <a:solidFill>
                      <a:srgbClr val="C00000"/>
                    </a:solidFill>
                  </a:rPr>
                  <a:t> </a:t>
                </a:r>
                <a:r>
                  <a:rPr lang="en-GB" sz="2800" dirty="0"/>
                  <a:t>when performing certain </a:t>
                </a:r>
                <a:r>
                  <a:rPr lang="en-GB" sz="2800" b="1" dirty="0">
                    <a:solidFill>
                      <a:srgbClr val="C00000"/>
                    </a:solidFill>
                  </a:rPr>
                  <a:t>task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sz="2800" b="1" dirty="0">
                    <a:solidFill>
                      <a:srgbClr val="C00000"/>
                    </a:solidFill>
                  </a:rPr>
                  <a:t> </a:t>
                </a:r>
                <a:r>
                  <a:rPr lang="en-GB" sz="2800" dirty="0"/>
                  <a:t>through some </a:t>
                </a:r>
                <a:r>
                  <a:rPr lang="en-GB" sz="2800" b="1" dirty="0">
                    <a:solidFill>
                      <a:srgbClr val="C00000"/>
                    </a:solidFill>
                  </a:rPr>
                  <a:t>training</a:t>
                </a:r>
                <a:r>
                  <a:rPr lang="en-GB" sz="2800" dirty="0"/>
                  <a:t> </a:t>
                </a:r>
                <a:r>
                  <a:rPr lang="en-GB" sz="2800" b="1" dirty="0">
                    <a:solidFill>
                      <a:srgbClr val="C00000"/>
                    </a:solidFill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GB" sz="2800" b="1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just"/>
                <a:endParaRPr lang="en-GB" sz="2800" b="1" i="1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en-GB" sz="2800" i="1" dirty="0"/>
                  <a:t>A draughts learning problem: </a:t>
                </a:r>
              </a:p>
              <a:p>
                <a:pPr algn="just"/>
                <a:r>
                  <a:rPr lang="en-GB" sz="2800" i="1" dirty="0"/>
                  <a:t>task T: playing draughts;</a:t>
                </a:r>
              </a:p>
              <a:p>
                <a:pPr algn="just"/>
                <a:r>
                  <a:rPr lang="en-GB" sz="2800" i="1" dirty="0"/>
                  <a:t>performance measure P: percent </a:t>
                </a:r>
              </a:p>
              <a:p>
                <a:pPr algn="just"/>
                <a:r>
                  <a:rPr lang="en-GB" sz="2800" i="1" dirty="0"/>
                  <a:t>of games won against opponents; </a:t>
                </a:r>
              </a:p>
              <a:p>
                <a:pPr algn="just"/>
                <a:r>
                  <a:rPr lang="en-GB" sz="2800" i="1" dirty="0"/>
                  <a:t>training experience E: playing practice</a:t>
                </a:r>
              </a:p>
              <a:p>
                <a:pPr algn="just"/>
                <a:r>
                  <a:rPr lang="en-GB" sz="2800" i="1" dirty="0"/>
                  <a:t>games against itself.</a:t>
                </a:r>
                <a:endParaRPr lang="en-GB" sz="2800" b="1" i="1" dirty="0">
                  <a:solidFill>
                    <a:srgbClr val="C00000"/>
                  </a:solidFill>
                </a:endParaRPr>
              </a:p>
              <a:p>
                <a:pPr algn="just"/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E05D03A-A7EF-8141-9FE6-A71DF72B1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2180203"/>
                <a:ext cx="11239500" cy="4401205"/>
              </a:xfrm>
              <a:prstGeom prst="rect">
                <a:avLst/>
              </a:prstGeom>
              <a:blipFill>
                <a:blip r:embed="rId3"/>
                <a:stretch>
                  <a:fillRect l="-1129" t="-1441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765ABD5-F001-1C46-AF27-45BEF9A9D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59" y="2972971"/>
            <a:ext cx="5334000" cy="2895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9DD61-7BCD-CA4B-9A4A-FA8D392E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628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76938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AI paradigm shift</a:t>
            </a:r>
            <a:endParaRPr lang="uk-UA" b="1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95A2E-696B-574A-9537-CE4075AB5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945"/>
            <a:ext cx="10515600" cy="432331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GB" dirty="0"/>
              <a:t>Knowledge-based systems cannot process simple recognition tasks </a:t>
            </a:r>
          </a:p>
          <a:p>
            <a:pPr algn="just">
              <a:buFont typeface="Wingdings" pitchFamily="2" charset="2"/>
              <a:buChar char="Ø"/>
            </a:pPr>
            <a:endParaRPr lang="en-GB" dirty="0"/>
          </a:p>
          <a:p>
            <a:pPr algn="just">
              <a:buFont typeface="Wingdings" pitchFamily="2" charset="2"/>
              <a:buChar char="Ø"/>
            </a:pPr>
            <a:r>
              <a:rPr lang="en-GB" dirty="0"/>
              <a:t>Simple machine learning methods</a:t>
            </a:r>
          </a:p>
          <a:p>
            <a:pPr marL="0" indent="0" algn="just">
              <a:buNone/>
            </a:pPr>
            <a:r>
              <a:rPr lang="en-GB" dirty="0"/>
              <a:t>   cannot process complex recognition</a:t>
            </a:r>
          </a:p>
          <a:p>
            <a:pPr marL="0" indent="0" algn="just">
              <a:buNone/>
            </a:pPr>
            <a:r>
              <a:rPr lang="en-GB" dirty="0"/>
              <a:t>   tasks</a:t>
            </a: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 </a:t>
            </a:r>
          </a:p>
          <a:p>
            <a:pPr algn="just">
              <a:buFont typeface="Wingdings" pitchFamily="2" charset="2"/>
              <a:buChar char="Ø"/>
            </a:pPr>
            <a:r>
              <a:rPr lang="en-GB" b="1" dirty="0">
                <a:solidFill>
                  <a:srgbClr val="C00000"/>
                </a:solidFill>
              </a:rPr>
              <a:t>Deep learning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2EB31-3975-6A4B-9D5F-06222642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45" y="3179619"/>
            <a:ext cx="4458855" cy="2976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DFC61-F102-DD4F-9552-19268C13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17734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5424" y="744536"/>
            <a:ext cx="92075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Machine learning approach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727" y="2070099"/>
            <a:ext cx="10661073" cy="4459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Important part of learning is that if all done properly, the trained model will produce good predictions beyond the set of training examples. This is called </a:t>
            </a:r>
            <a:r>
              <a:rPr lang="en-GB" b="1" dirty="0">
                <a:solidFill>
                  <a:srgbClr val="C00000"/>
                </a:solidFill>
              </a:rPr>
              <a:t>generalization</a:t>
            </a:r>
            <a:r>
              <a:rPr lang="en-GB" dirty="0"/>
              <a:t>.</a:t>
            </a:r>
            <a:endParaRPr lang="en-GB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Collection of data: </a:t>
            </a:r>
            <a:r>
              <a:rPr lang="en-GB" dirty="0"/>
              <a:t>samples</a:t>
            </a: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Selection of the model: </a:t>
            </a:r>
            <a:r>
              <a:rPr lang="en-GB" dirty="0"/>
              <a:t>probability distribution to model process</a:t>
            </a:r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Estimation of parameters: </a:t>
            </a:r>
            <a:r>
              <a:rPr lang="en-GB" dirty="0"/>
              <a:t>values/distributions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Inference: </a:t>
            </a:r>
            <a:r>
              <a:rPr lang="en-GB" dirty="0"/>
              <a:t>find answers to requests </a:t>
            </a:r>
          </a:p>
          <a:p>
            <a:pPr marL="0" indent="0" algn="just">
              <a:buNone/>
            </a:pPr>
            <a:endParaRPr lang="en-GB" sz="4000" dirty="0"/>
          </a:p>
          <a:p>
            <a:pPr marL="0" indent="0" algn="just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CFEE1DB-0EB2-2E4F-ACBB-DEB96F4C868F}"/>
              </a:ext>
            </a:extLst>
          </p:cNvPr>
          <p:cNvSpPr/>
          <p:nvPr/>
        </p:nvSpPr>
        <p:spPr>
          <a:xfrm>
            <a:off x="1300792" y="4886325"/>
            <a:ext cx="484632" cy="97840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25CD5-20EB-7442-9B32-67F32B08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73" y="4449046"/>
            <a:ext cx="3054927" cy="1715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4CAB-6B76-D64A-AB4C-A95044E5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22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9036" y="725266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End-to-end AI project</a:t>
            </a:r>
            <a:br>
              <a:rPr lang="en-US" dirty="0"/>
            </a:b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745" y="2050829"/>
            <a:ext cx="11222182" cy="4543935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Working with real data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Looking at the big picture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Getting the data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Discovering and visualizing the data to gain insights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Preparing the data for AI algorithms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Selecting and training a model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Fine-tuning your model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Launching, monitoring, and maintaining your system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Trying it out!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F40B1-3B6D-0745-975B-70DC773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7231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900" y="820736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Problem types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900" y="2146299"/>
            <a:ext cx="10756900" cy="43837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Based on type of data: </a:t>
            </a:r>
          </a:p>
          <a:p>
            <a:r>
              <a:rPr lang="en-US" b="1" dirty="0"/>
              <a:t>supervised learning  </a:t>
            </a:r>
            <a:r>
              <a:rPr lang="en-US" dirty="0"/>
              <a:t>(learning with an external teacher)</a:t>
            </a:r>
          </a:p>
          <a:p>
            <a:r>
              <a:rPr lang="en-US" b="1" dirty="0"/>
              <a:t>unsupervised learning </a:t>
            </a:r>
            <a:r>
              <a:rPr lang="en-US" dirty="0"/>
              <a:t>(learning with no help) </a:t>
            </a:r>
          </a:p>
          <a:p>
            <a:r>
              <a:rPr lang="en-US" b="1" dirty="0"/>
              <a:t>[reinforcement learning </a:t>
            </a:r>
            <a:r>
              <a:rPr lang="en-US" dirty="0"/>
              <a:t> (learning with limited feedback)]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Based on type of output: </a:t>
            </a:r>
            <a:r>
              <a:rPr lang="en-GB" dirty="0"/>
              <a:t>regression, classification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Based on type of model: </a:t>
            </a:r>
            <a:r>
              <a:rPr lang="en-GB" dirty="0"/>
              <a:t>generative, discriminative </a:t>
            </a:r>
            <a:endParaRPr lang="en-GB" sz="8600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F3BAA-B7FB-C24B-9B33-9E529F27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460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18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Types of learning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(supervised learning)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46959"/>
            <a:ext cx="10515600" cy="357092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input</a:t>
            </a:r>
            <a:r>
              <a:rPr lang="en-US" b="1" dirty="0"/>
              <a:t> </a:t>
            </a:r>
            <a:r>
              <a:rPr lang="en-US" dirty="0"/>
              <a:t>data and the corresponding </a:t>
            </a:r>
            <a:r>
              <a:rPr lang="en-US" b="1" dirty="0">
                <a:solidFill>
                  <a:srgbClr val="C00000"/>
                </a:solidFill>
              </a:rPr>
              <a:t>output</a:t>
            </a:r>
            <a:r>
              <a:rPr lang="en-US" dirty="0"/>
              <a:t> data/labels are given; </a:t>
            </a:r>
          </a:p>
          <a:p>
            <a:pPr algn="just"/>
            <a:r>
              <a:rPr lang="en-US" dirty="0"/>
              <a:t>the ANN (or other model) learns to approximate the function from the inputs to the outputs.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672" y="3697782"/>
            <a:ext cx="5080635" cy="24279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6B77-C2C1-E84F-895D-F3A3CC03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275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18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Types of learning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(unsupervised learning)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73298"/>
            <a:ext cx="10515600" cy="357092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only </a:t>
            </a:r>
            <a:r>
              <a:rPr lang="en-US" b="1" dirty="0">
                <a:solidFill>
                  <a:srgbClr val="C00000"/>
                </a:solidFill>
              </a:rPr>
              <a:t>input</a:t>
            </a:r>
            <a:r>
              <a:rPr lang="en-US" dirty="0"/>
              <a:t> is given; </a:t>
            </a:r>
          </a:p>
          <a:p>
            <a:pPr algn="just"/>
            <a:r>
              <a:rPr lang="en-US" dirty="0"/>
              <a:t>the model learns to form internal representations or codes for the input data that can then be used e.g. clustering.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3C50F-5DE8-C649-92A1-51947301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9278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18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Types of learning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(reinforcement learning)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5008" y="2346959"/>
            <a:ext cx="10634869" cy="3570923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input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vectors and </a:t>
            </a:r>
            <a:r>
              <a:rPr lang="en-US" b="1" dirty="0">
                <a:solidFill>
                  <a:srgbClr val="C00000"/>
                </a:solidFill>
              </a:rPr>
              <a:t>a reinforcement signal </a:t>
            </a:r>
            <a:r>
              <a:rPr lang="en-US" dirty="0"/>
              <a:t>are given; </a:t>
            </a:r>
          </a:p>
          <a:p>
            <a:r>
              <a:rPr lang="en-US" dirty="0"/>
              <a:t>the reinforcement signal tells how good the true output was.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75" y="3581400"/>
            <a:ext cx="5544503" cy="23364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9DC0-60B2-534A-A4A2-6ED37076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630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18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Supervised learning (classification)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5008" y="2346959"/>
            <a:ext cx="10634869" cy="3570923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input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labelled </a:t>
            </a:r>
            <a:r>
              <a:rPr lang="en-US" b="1" dirty="0">
                <a:solidFill>
                  <a:srgbClr val="C00000"/>
                </a:solidFill>
              </a:rPr>
              <a:t>dataset</a:t>
            </a:r>
          </a:p>
          <a:p>
            <a:r>
              <a:rPr lang="en-US" dirty="0"/>
              <a:t>The labels correspond to the </a:t>
            </a:r>
            <a:r>
              <a:rPr lang="en-US" b="1" dirty="0">
                <a:solidFill>
                  <a:srgbClr val="C00000"/>
                </a:solidFill>
              </a:rPr>
              <a:t>class</a:t>
            </a:r>
            <a:r>
              <a:rPr lang="en-US" dirty="0"/>
              <a:t> the data point belongs to</a:t>
            </a:r>
          </a:p>
          <a:p>
            <a:r>
              <a:rPr lang="en-US" dirty="0"/>
              <a:t>For a given model of AI, the models is </a:t>
            </a:r>
            <a:r>
              <a:rPr lang="en-US" b="1" dirty="0">
                <a:solidFill>
                  <a:srgbClr val="C00000"/>
                </a:solidFill>
              </a:rPr>
              <a:t>trained</a:t>
            </a:r>
            <a:r>
              <a:rPr lang="en-US" dirty="0"/>
              <a:t> to </a:t>
            </a:r>
            <a:r>
              <a:rPr lang="en-US" b="1" dirty="0">
                <a:solidFill>
                  <a:srgbClr val="C00000"/>
                </a:solidFill>
              </a:rPr>
              <a:t>fit</a:t>
            </a:r>
            <a:r>
              <a:rPr lang="en-US" dirty="0"/>
              <a:t> the dataset (as best it can)</a:t>
            </a:r>
          </a:p>
          <a:p>
            <a:r>
              <a:rPr lang="en-US" dirty="0"/>
              <a:t>The trained model can then be applied to new data points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9DC0-60B2-534A-A4A2-6ED37076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342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7150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ANNs: role in modern AI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0327" y="2040573"/>
            <a:ext cx="11319163" cy="4315777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Artificial Neural Networks (ANNs)</a:t>
            </a:r>
          </a:p>
          <a:p>
            <a:pPr algn="just">
              <a:buFont typeface="Wingdings" pitchFamily="2" charset="2"/>
              <a:buChar char="§"/>
            </a:pPr>
            <a:endParaRPr lang="en-US" b="1" dirty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Brain modelling</a:t>
            </a:r>
          </a:p>
          <a:p>
            <a:pPr marL="0" indent="0" algn="just">
              <a:buNone/>
            </a:pPr>
            <a:r>
              <a:rPr lang="en-US" dirty="0"/>
              <a:t>Models construction of </a:t>
            </a:r>
            <a:r>
              <a:rPr lang="en-GB" dirty="0"/>
              <a:t>how the human brain works to understand the nature of learning, perception, actions, memory and thinking, to formulate medical solutions for patients with brain damage.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Artificial system construction</a:t>
            </a:r>
          </a:p>
          <a:p>
            <a:pPr marL="0" indent="0" algn="just">
              <a:buNone/>
            </a:pPr>
            <a:r>
              <a:rPr lang="en-US" dirty="0"/>
              <a:t>Efficient systems building for real world applications. This makes machines more powerful and intelligent.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78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220" y="68539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Artificial Intelligence</a:t>
            </a:r>
            <a:endParaRPr lang="uk-UA" b="1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12" y="2010953"/>
            <a:ext cx="10515600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B7D58-345D-4C4B-B1DF-06CD2C3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550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8700" y="79120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Nervous system structure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2116772"/>
            <a:ext cx="10751820" cy="42332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The neural net (brain) </a:t>
            </a:r>
            <a:r>
              <a:rPr lang="en-US" dirty="0"/>
              <a:t>continually receives information, perceives it and makes appropriate decisions.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The receptors </a:t>
            </a:r>
            <a:r>
              <a:rPr lang="en-US" dirty="0"/>
              <a:t>convert stimuli from the external environment into electrical impulses that transform information to the neural net.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The effectors </a:t>
            </a:r>
            <a:r>
              <a:rPr lang="en-US" dirty="0"/>
              <a:t>convert electrical impulses generated by the neural net into responses as system outputs.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7CD96-E871-C54F-90A3-2292B1F895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20" y="3022600"/>
            <a:ext cx="7423960" cy="1397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9247-EE15-F848-8B74-DD971AEC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162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3531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Nervous system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(microscopic view) 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134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06" y="2235200"/>
            <a:ext cx="7926588" cy="4116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CD446-6715-5E43-8979-B397493E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914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620" y="7624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Nervous system (microscopic view, cont.) 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821" y="2087981"/>
            <a:ext cx="1065997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000" b="1" dirty="0">
                <a:solidFill>
                  <a:srgbClr val="C00000"/>
                </a:solidFill>
              </a:rPr>
              <a:t>Nervous system </a:t>
            </a:r>
            <a:r>
              <a:rPr lang="en-US" sz="3000" dirty="0"/>
              <a:t>is made up of cells.</a:t>
            </a:r>
          </a:p>
          <a:p>
            <a:pPr marL="0" indent="0" algn="just">
              <a:buNone/>
            </a:pPr>
            <a:r>
              <a:rPr lang="en-US" sz="3000" b="1" dirty="0">
                <a:solidFill>
                  <a:srgbClr val="C00000"/>
                </a:solidFill>
              </a:rPr>
              <a:t>A cell </a:t>
            </a:r>
            <a:r>
              <a:rPr lang="en-US" sz="3000" dirty="0"/>
              <a:t>has a fatty membrane, which is filled with liquid and proteins known as </a:t>
            </a:r>
            <a:r>
              <a:rPr lang="en-US" sz="3000" b="1" dirty="0">
                <a:solidFill>
                  <a:srgbClr val="C00000"/>
                </a:solidFill>
              </a:rPr>
              <a:t>cytoplasm</a:t>
            </a:r>
            <a:r>
              <a:rPr lang="en-US" sz="3000" dirty="0"/>
              <a:t> as well as smaller functional parts called </a:t>
            </a:r>
            <a:r>
              <a:rPr lang="en-US" sz="3000" b="1" dirty="0">
                <a:solidFill>
                  <a:srgbClr val="C00000"/>
                </a:solidFill>
              </a:rPr>
              <a:t>organelles</a:t>
            </a:r>
            <a:r>
              <a:rPr lang="en-US" sz="3000" b="1" dirty="0"/>
              <a:t>.</a:t>
            </a:r>
          </a:p>
          <a:p>
            <a:pPr marL="0" indent="0" algn="just">
              <a:buNone/>
            </a:pPr>
            <a:r>
              <a:rPr lang="en-US" sz="3000" dirty="0"/>
              <a:t>There are two major types of brain cells: </a:t>
            </a:r>
            <a:r>
              <a:rPr lang="en-US" sz="3000" b="1" dirty="0">
                <a:solidFill>
                  <a:srgbClr val="C00000"/>
                </a:solidFill>
              </a:rPr>
              <a:t>neurons and glia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000" b="1" dirty="0">
                <a:solidFill>
                  <a:srgbClr val="C00000"/>
                </a:solidFill>
              </a:rPr>
              <a:t>neurons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are the main elements involved in information processing in the brain;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000" b="1" dirty="0">
                <a:solidFill>
                  <a:srgbClr val="C00000"/>
                </a:solidFill>
              </a:rPr>
              <a:t>glia</a:t>
            </a:r>
            <a:r>
              <a:rPr lang="en-US" sz="3000" dirty="0"/>
              <a:t> provide support and homeostasis to neurons.</a:t>
            </a:r>
          </a:p>
          <a:p>
            <a:pPr marL="0" indent="0">
              <a:buNone/>
            </a:pPr>
            <a:endParaRPr lang="en-US" sz="33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DACE8-0D34-9443-ABB5-7995C81B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8121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4100" y="66929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Biological neural network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300" y="1994853"/>
            <a:ext cx="10985500" cy="472662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1200" dirty="0"/>
              <a:t>The basis computational unit in the </a:t>
            </a:r>
            <a:r>
              <a:rPr lang="en-US" sz="11200" b="1" dirty="0">
                <a:solidFill>
                  <a:srgbClr val="C00000"/>
                </a:solidFill>
              </a:rPr>
              <a:t>nervous system </a:t>
            </a:r>
            <a:r>
              <a:rPr lang="en-US" sz="11200" dirty="0"/>
              <a:t>is </a:t>
            </a:r>
            <a:r>
              <a:rPr lang="en-US" sz="11200" b="1" dirty="0">
                <a:solidFill>
                  <a:srgbClr val="C00000"/>
                </a:solidFill>
              </a:rPr>
              <a:t>a</a:t>
            </a:r>
            <a:r>
              <a:rPr lang="en-US" sz="11200" b="1" dirty="0"/>
              <a:t> </a:t>
            </a:r>
            <a:r>
              <a:rPr lang="en-US" sz="11200" b="1" dirty="0">
                <a:solidFill>
                  <a:srgbClr val="C00000"/>
                </a:solidFill>
              </a:rPr>
              <a:t>nerve cell </a:t>
            </a:r>
            <a:r>
              <a:rPr lang="en-US" sz="11200" dirty="0"/>
              <a:t>or </a:t>
            </a:r>
            <a:r>
              <a:rPr lang="en-US" sz="11200" b="1" dirty="0">
                <a:solidFill>
                  <a:srgbClr val="C00000"/>
                </a:solidFill>
              </a:rPr>
              <a:t>the neuron</a:t>
            </a:r>
            <a:r>
              <a:rPr lang="en-US" sz="11200" b="1" dirty="0"/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1200" dirty="0"/>
              <a:t>A neuron has: </a:t>
            </a:r>
            <a:r>
              <a:rPr lang="en-US" sz="11200" b="1" dirty="0">
                <a:solidFill>
                  <a:srgbClr val="C00000"/>
                </a:solidFill>
              </a:rPr>
              <a:t>dendrites (inputs), cell body, axon (output).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1200" b="1" dirty="0">
                <a:solidFill>
                  <a:srgbClr val="C00000"/>
                </a:solidFill>
              </a:rPr>
              <a:t>The human brain </a:t>
            </a:r>
            <a:r>
              <a:rPr lang="en-US" sz="11200" dirty="0"/>
              <a:t>contains  about 10 billion neurons.</a:t>
            </a:r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buNone/>
            </a:pPr>
            <a:endParaRPr lang="en-US" sz="51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1200" dirty="0"/>
              <a:t>On average, </a:t>
            </a:r>
            <a:r>
              <a:rPr lang="en-US" sz="11200" b="1" dirty="0">
                <a:solidFill>
                  <a:srgbClr val="C00000"/>
                </a:solidFill>
              </a:rPr>
              <a:t>each neuron is connected to other neurons </a:t>
            </a:r>
            <a:r>
              <a:rPr lang="en-US" sz="11200" dirty="0"/>
              <a:t>through about 10000 synapses. </a:t>
            </a:r>
          </a:p>
          <a:p>
            <a:pPr marL="0" indent="0">
              <a:buNone/>
            </a:pPr>
            <a:endParaRPr lang="en-US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15" y="3954378"/>
            <a:ext cx="5208270" cy="18897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2E4F-C256-3949-95A4-8CC82D92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3614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6020" y="71961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Biological neural network (cont.)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0080" y="2199006"/>
            <a:ext cx="1091184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The neuron’s cell body (soma) </a:t>
            </a:r>
            <a:r>
              <a:rPr lang="en-US" dirty="0"/>
              <a:t>processes the incoming activations and transforms them into output activations.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Dendrites</a:t>
            </a:r>
            <a:r>
              <a:rPr lang="en-US" dirty="0"/>
              <a:t> are </a:t>
            </a:r>
            <a:r>
              <a:rPr lang="en-US" dirty="0" err="1"/>
              <a:t>fibres</a:t>
            </a:r>
            <a:r>
              <a:rPr lang="en-US" dirty="0"/>
              <a:t> which occur from the cell body, ensure the receptive zones that receive activation from other neurons.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Axons</a:t>
            </a:r>
            <a:r>
              <a:rPr lang="en-US" dirty="0"/>
              <a:t> are </a:t>
            </a:r>
            <a:r>
              <a:rPr lang="en-US" dirty="0" err="1"/>
              <a:t>fibres</a:t>
            </a:r>
            <a:r>
              <a:rPr lang="en-US" dirty="0"/>
              <a:t> that work as the transmission lines: transform action potentials to other neurons.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Synapses</a:t>
            </a:r>
            <a:r>
              <a:rPr lang="en-US" dirty="0"/>
              <a:t> are the junctions that allow signal transmission between the axons and the dendrites.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6F13A-B9C3-1242-8164-0191BBC8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321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832" y="70945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     Structural organization of levels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b="1" dirty="0">
                <a:solidFill>
                  <a:srgbClr val="002060"/>
                </a:solidFill>
              </a:rPr>
              <a:t> in the brain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8500" y="2178685"/>
            <a:ext cx="10769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Organization levels that emerged from the analysis of local regions in the brain:</a:t>
            </a:r>
          </a:p>
          <a:p>
            <a:pPr marL="0" indent="0" algn="just">
              <a:buNone/>
            </a:pPr>
            <a:endParaRPr lang="en-GB" sz="2200" dirty="0"/>
          </a:p>
          <a:p>
            <a:pPr marL="0" indent="0" algn="just">
              <a:buNone/>
            </a:pPr>
            <a:endParaRPr lang="en-GB" sz="2200" dirty="0"/>
          </a:p>
          <a:p>
            <a:pPr marL="0" indent="0" algn="just">
              <a:buNone/>
            </a:pPr>
            <a:endParaRPr lang="en-GB" sz="2200" dirty="0"/>
          </a:p>
          <a:p>
            <a:pPr marL="0" indent="0" algn="just">
              <a:buNone/>
            </a:pPr>
            <a:r>
              <a:rPr lang="en-GB" sz="2200" b="1" dirty="0"/>
              <a:t>             </a:t>
            </a:r>
          </a:p>
          <a:p>
            <a:pPr marL="0" indent="0" algn="just">
              <a:buNone/>
            </a:pPr>
            <a:endParaRPr lang="en-GB" sz="2200" b="1" dirty="0"/>
          </a:p>
          <a:p>
            <a:pPr marL="0" indent="0" algn="just">
              <a:buNone/>
            </a:pPr>
            <a:r>
              <a:rPr lang="en-GB" sz="2200" b="1" dirty="0"/>
              <a:t>              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7FF78-8910-264D-863A-D1AE10D871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8165" y="1231030"/>
            <a:ext cx="3413096" cy="66260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5646-D82F-8C42-B185-8D6801B6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942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70945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A  cytoarchitectural map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b="1" dirty="0">
                <a:solidFill>
                  <a:srgbClr val="002060"/>
                </a:solidFill>
              </a:rPr>
              <a:t>of the cerebral cortex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1200" y="2178685"/>
            <a:ext cx="10642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3000" dirty="0"/>
              <a:t>The different areas are identified by the thickness of their layers and types of cells within them.</a:t>
            </a:r>
          </a:p>
          <a:p>
            <a:pPr marL="0" indent="0" algn="just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b="1" dirty="0">
                <a:solidFill>
                  <a:srgbClr val="C00000"/>
                </a:solidFill>
              </a:rPr>
              <a:t>Motor cortex: </a:t>
            </a:r>
            <a:r>
              <a:rPr lang="en-GB" sz="3000" dirty="0"/>
              <a:t>motor strip - 4;</a:t>
            </a:r>
          </a:p>
          <a:p>
            <a:pPr marL="0" indent="0">
              <a:buNone/>
            </a:pPr>
            <a:r>
              <a:rPr lang="en-GB" sz="3000" dirty="0"/>
              <a:t>premotor  - 6; frontal eye fields - 8.</a:t>
            </a:r>
          </a:p>
          <a:p>
            <a:pPr marL="0" indent="0">
              <a:buNone/>
            </a:pPr>
            <a:r>
              <a:rPr lang="en-GB" sz="3000" b="1" dirty="0">
                <a:solidFill>
                  <a:srgbClr val="C00000"/>
                </a:solidFill>
              </a:rPr>
              <a:t>Somatosensory cortex: </a:t>
            </a:r>
            <a:r>
              <a:rPr lang="en-GB" sz="3000" dirty="0"/>
              <a:t>3, 1, and 2.</a:t>
            </a:r>
          </a:p>
          <a:p>
            <a:pPr marL="0" indent="0">
              <a:buNone/>
            </a:pPr>
            <a:r>
              <a:rPr lang="en-GB" sz="3000" b="1" dirty="0">
                <a:solidFill>
                  <a:srgbClr val="C00000"/>
                </a:solidFill>
              </a:rPr>
              <a:t>Visual cortex: </a:t>
            </a:r>
            <a:r>
              <a:rPr lang="en-GB" sz="3000" dirty="0"/>
              <a:t>17, 18, and 19.</a:t>
            </a:r>
          </a:p>
          <a:p>
            <a:pPr marL="0" indent="0">
              <a:buNone/>
            </a:pPr>
            <a:r>
              <a:rPr lang="en-GB" sz="3000" b="1" dirty="0">
                <a:solidFill>
                  <a:srgbClr val="C00000"/>
                </a:solidFill>
              </a:rPr>
              <a:t>Auditory cortex: </a:t>
            </a:r>
            <a:r>
              <a:rPr lang="en-GB" sz="3000" dirty="0"/>
              <a:t>41 and 42. 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(from A. </a:t>
            </a:r>
            <a:r>
              <a:rPr lang="en-GB" sz="3000" dirty="0" err="1"/>
              <a:t>Brodal</a:t>
            </a:r>
            <a:r>
              <a:rPr lang="en-GB" sz="3000" dirty="0"/>
              <a:t>, 1981; with permission of Oxford University Press)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5F479-AD0A-8D4B-A76A-AB3D44728A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55" y="2610662"/>
            <a:ext cx="4419600" cy="31986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28B2-82A2-CF4E-A4F3-A91CF74D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5671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850" y="65658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Artificial neural network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7550" y="1960880"/>
            <a:ext cx="107569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Artificial neurons </a:t>
            </a:r>
            <a:r>
              <a:rPr lang="en-US" dirty="0"/>
              <a:t>are crude approximations of the neurons found in real brains. They may be mathematical constructs or physical devices.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Artificial neural networks </a:t>
            </a:r>
            <a:r>
              <a:rPr lang="en-US" dirty="0"/>
              <a:t>(ANNs) are networks of artificial neurons.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41" y="3461387"/>
            <a:ext cx="4435317" cy="28289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DD1E-8C9D-A245-9D85-15E4D801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340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000" y="770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Artificial neural network (cont.)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42204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Artificial neural network characterized by: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algn="just"/>
            <a:r>
              <a:rPr lang="en-US" dirty="0"/>
              <a:t>pattern of connections between the neurons  </a:t>
            </a:r>
          </a:p>
          <a:p>
            <a:pPr marL="0" indent="0" algn="just">
              <a:buNone/>
            </a:pPr>
            <a:r>
              <a:rPr lang="en-US" dirty="0"/>
              <a:t>   (called its architecture)</a:t>
            </a:r>
          </a:p>
          <a:p>
            <a:pPr algn="just"/>
            <a:r>
              <a:rPr lang="en-US" dirty="0"/>
              <a:t>method of determining the weights on the connections</a:t>
            </a:r>
          </a:p>
          <a:p>
            <a:pPr marL="0" indent="0" algn="just">
              <a:buNone/>
            </a:pPr>
            <a:r>
              <a:rPr lang="en-US" dirty="0"/>
              <a:t>   (called its training, learning or algorithms)</a:t>
            </a:r>
          </a:p>
          <a:p>
            <a:pPr algn="just"/>
            <a:r>
              <a:rPr lang="en-US" dirty="0"/>
              <a:t>activation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BD263-D105-804B-85A1-49109A86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4365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69437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History of neural networks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8960" y="2019935"/>
            <a:ext cx="10739120" cy="466344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McCulloch and Pitts </a:t>
            </a:r>
            <a:r>
              <a:rPr lang="en-US" dirty="0"/>
              <a:t>(1943) </a:t>
            </a:r>
          </a:p>
          <a:p>
            <a:pPr marL="0" indent="0" algn="just">
              <a:buNone/>
            </a:pPr>
            <a:r>
              <a:rPr lang="en-US" dirty="0"/>
              <a:t>introduced the idea of neural </a:t>
            </a:r>
          </a:p>
          <a:p>
            <a:pPr marL="0" indent="0" algn="just">
              <a:buNone/>
            </a:pPr>
            <a:r>
              <a:rPr lang="en-US" dirty="0"/>
              <a:t>networks as computing machines.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Hebb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(1949) postulated the first rule</a:t>
            </a:r>
          </a:p>
          <a:p>
            <a:pPr marL="0" indent="0" algn="just">
              <a:buNone/>
            </a:pPr>
            <a:r>
              <a:rPr lang="en-US" dirty="0"/>
              <a:t>for self-organized learning.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Rosenblatt</a:t>
            </a:r>
            <a:r>
              <a:rPr lang="en-US" dirty="0"/>
              <a:t> (1958) proposed the perceptron as the first model for</a:t>
            </a:r>
          </a:p>
          <a:p>
            <a:pPr marL="0" indent="0" algn="just">
              <a:buNone/>
            </a:pPr>
            <a:r>
              <a:rPr lang="en-US" dirty="0"/>
              <a:t>learning with a teacher (i.e., supervised learning).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 err="1">
                <a:solidFill>
                  <a:srgbClr val="C00000"/>
                </a:solidFill>
              </a:rPr>
              <a:t>Grossberg</a:t>
            </a:r>
            <a:r>
              <a:rPr lang="en-US" b="1" dirty="0"/>
              <a:t> </a:t>
            </a:r>
            <a:r>
              <a:rPr lang="en-US" dirty="0"/>
              <a:t>(1980) introduced his Adaptive Resonance Theory (ART).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46" y="2108314"/>
            <a:ext cx="3798454" cy="22087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F8451-A764-9340-86CC-53F353B2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8619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491D-04F4-4F4F-898B-82C315B7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How Close is General AI?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3203-B8AF-044E-B218-D69AB807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</a:t>
            </a:fld>
            <a:endParaRPr lang="uk-UA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6B2C0E83-FDF8-7D4E-B401-450AC64D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6C5132-ED66-1344-9A36-BB0BF78B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23" y="1429862"/>
            <a:ext cx="3373755" cy="51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94892D-FC29-F944-AE03-FFE5B0BD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87" y="1387475"/>
            <a:ext cx="345821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A6A66-E1E7-0D4A-AA4D-527BE8A08AE3}"/>
              </a:ext>
            </a:extLst>
          </p:cNvPr>
          <p:cNvSpPr txBox="1"/>
          <p:nvPr/>
        </p:nvSpPr>
        <p:spPr>
          <a:xfrm>
            <a:off x="290945" y="3602182"/>
            <a:ext cx="1297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near?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87782-0649-244F-ADC9-9B93B591A893}"/>
              </a:ext>
            </a:extLst>
          </p:cNvPr>
          <p:cNvSpPr txBox="1"/>
          <p:nvPr/>
        </p:nvSpPr>
        <p:spPr>
          <a:xfrm>
            <a:off x="10297477" y="3602182"/>
            <a:ext cx="1297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far?</a:t>
            </a:r>
          </a:p>
        </p:txBody>
      </p:sp>
    </p:spTree>
    <p:extLst>
      <p:ext uri="{BB962C8B-B14F-4D97-AF65-F5344CB8AC3E}">
        <p14:creationId xmlns:p14="http://schemas.microsoft.com/office/powerpoint/2010/main" val="2958928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1720" y="67849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History of neural networks (cont.)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2116772"/>
            <a:ext cx="10751820" cy="423322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Hopfield</a:t>
            </a:r>
            <a:r>
              <a:rPr lang="en-US" dirty="0"/>
              <a:t> (1982) published a series of papers on Hopfield networks.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 err="1">
                <a:solidFill>
                  <a:srgbClr val="C00000"/>
                </a:solidFill>
              </a:rPr>
              <a:t>Kohonen</a:t>
            </a:r>
            <a:r>
              <a:rPr lang="en-US" dirty="0"/>
              <a:t> (1982) developed the self-organizing feature maps.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Back-propagation learning algorithm </a:t>
            </a:r>
            <a:r>
              <a:rPr lang="en-US" dirty="0"/>
              <a:t>for multi-layer </a:t>
            </a:r>
            <a:r>
              <a:rPr lang="en-US" dirty="0" err="1"/>
              <a:t>perceptrons</a:t>
            </a:r>
            <a:r>
              <a:rPr lang="en-US" dirty="0"/>
              <a:t> was rediscovered (1986).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Support vector machines </a:t>
            </a:r>
            <a:r>
              <a:rPr lang="en-US" dirty="0"/>
              <a:t>were developed (late 1990s into 2000s). 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Convolutional Neural Networks trained with backpropagation </a:t>
            </a:r>
            <a:r>
              <a:rPr lang="en-US" dirty="0"/>
              <a:t>(</a:t>
            </a:r>
            <a:r>
              <a:rPr lang="en-US" dirty="0" err="1"/>
              <a:t>LeCun</a:t>
            </a:r>
            <a:r>
              <a:rPr lang="en-US" dirty="0"/>
              <a:t>, et al 1989)</a:t>
            </a: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Gated Recurrent Units (GRU)</a:t>
            </a:r>
            <a:r>
              <a:rPr lang="en-US" dirty="0"/>
              <a:t>, (Cho et al 2014)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14515-9189-374D-A161-1BD05156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3733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65246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           </a:t>
            </a:r>
            <a:r>
              <a:rPr lang="en-GB" b="1" dirty="0">
                <a:solidFill>
                  <a:srgbClr val="002060"/>
                </a:solidFill>
              </a:rPr>
              <a:t>Artificial neural network (cont.)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300" y="1978025"/>
            <a:ext cx="11049000" cy="45519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Most properties of NNs </a:t>
            </a:r>
            <a:r>
              <a:rPr lang="en-GB" b="1" dirty="0">
                <a:solidFill>
                  <a:srgbClr val="C00000"/>
                </a:solidFill>
              </a:rPr>
              <a:t>do not arise from the functionality</a:t>
            </a:r>
            <a:r>
              <a:rPr lang="en-GB" dirty="0"/>
              <a:t> of each neuron, but from the effect of the </a:t>
            </a:r>
            <a:r>
              <a:rPr lang="en-GB" b="1" dirty="0">
                <a:solidFill>
                  <a:srgbClr val="C00000"/>
                </a:solidFill>
              </a:rPr>
              <a:t>interconnection of neurons</a:t>
            </a:r>
            <a:r>
              <a:rPr lang="en-GB" dirty="0"/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single-layer feed-forward NNs</a:t>
            </a:r>
            <a:r>
              <a:rPr lang="en-GB" dirty="0">
                <a:solidFill>
                  <a:srgbClr val="C00000"/>
                </a:solidFill>
              </a:rPr>
              <a:t>: </a:t>
            </a:r>
            <a:r>
              <a:rPr lang="en-GB" dirty="0"/>
              <a:t>one input layer and one output layer of processing units. No feedback connections.</a:t>
            </a:r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multi-layer feed-forward NNs</a:t>
            </a:r>
            <a:r>
              <a:rPr lang="en-GB" dirty="0">
                <a:solidFill>
                  <a:srgbClr val="C00000"/>
                </a:solidFill>
              </a:rPr>
              <a:t>: </a:t>
            </a:r>
            <a:r>
              <a:rPr lang="en-GB" dirty="0"/>
              <a:t>one input layer, one output layer, and one or more hidden layers of processing units. No feedback connections.</a:t>
            </a:r>
          </a:p>
          <a:p>
            <a:pPr algn="just">
              <a:buFont typeface="Wingdings" pitchFamily="2" charset="2"/>
              <a:buChar char="§"/>
            </a:pPr>
            <a:r>
              <a:rPr lang="en-GB" b="1" dirty="0">
                <a:solidFill>
                  <a:srgbClr val="C00000"/>
                </a:solidFill>
              </a:rPr>
              <a:t>recurrent NNs</a:t>
            </a:r>
            <a:r>
              <a:rPr lang="en-GB" dirty="0">
                <a:solidFill>
                  <a:srgbClr val="C00000"/>
                </a:solidFill>
              </a:rPr>
              <a:t>: </a:t>
            </a:r>
            <a:r>
              <a:rPr lang="en-GB" dirty="0"/>
              <a:t>any network with at least one feedback connection. It may, or may not, have hidden units.</a:t>
            </a:r>
          </a:p>
          <a:p>
            <a:pPr algn="just">
              <a:buFont typeface="Wingdings" pitchFamily="2" charset="2"/>
              <a:buChar char="§"/>
            </a:pPr>
            <a:endParaRPr lang="en-GB" sz="2000" dirty="0"/>
          </a:p>
          <a:p>
            <a:pPr marL="0" indent="0" algn="just">
              <a:buNone/>
            </a:pPr>
            <a:endParaRPr lang="en-GB" sz="8600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2D04-3365-504E-8531-984C004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5749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5520" y="67706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Types of neural networks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877" y="2175351"/>
            <a:ext cx="3810000" cy="39020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Feed-forward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Single-layer perceptron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Multi-layer perceptron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Radial basis function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051074" y="2090579"/>
            <a:ext cx="5023325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C00000"/>
                </a:solidFill>
              </a:rPr>
              <a:t>Recurrent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Competitive networks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Kohonen’s</a:t>
            </a:r>
            <a:r>
              <a:rPr lang="en-US" dirty="0"/>
              <a:t> SOM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Hopfield network, ART models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48538-4AF1-7748-AF5C-74F76816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25" y="4328242"/>
            <a:ext cx="2819875" cy="207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8345F-CCE7-D144-B787-3632D5D2A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27" y="4426126"/>
            <a:ext cx="2634773" cy="18549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890B6-E7C2-4B4C-A95C-AD786813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7942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1100" y="60912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McCulloch-Pitts neuron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7797" y="1978024"/>
            <a:ext cx="10726003" cy="47371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Also known as a </a:t>
            </a:r>
            <a:r>
              <a:rPr lang="en-US" b="1" dirty="0">
                <a:solidFill>
                  <a:srgbClr val="C00000"/>
                </a:solidFill>
              </a:rPr>
              <a:t>linear threshold gate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514350" indent="-514350" algn="just">
              <a:buAutoNum type="arabicPeriod"/>
            </a:pPr>
            <a:r>
              <a:rPr lang="en-US" sz="3000" b="1" dirty="0">
                <a:solidFill>
                  <a:srgbClr val="C00000"/>
                </a:solidFill>
              </a:rPr>
              <a:t>A synapses set </a:t>
            </a:r>
            <a:r>
              <a:rPr lang="en-US" sz="3000" dirty="0"/>
              <a:t>(connections) inputs activations from other neurons. </a:t>
            </a:r>
            <a:endParaRPr lang="ru-RU" sz="3000" dirty="0"/>
          </a:p>
          <a:p>
            <a:pPr marL="514350" indent="-514350" algn="just">
              <a:buAutoNum type="arabicPeriod"/>
            </a:pPr>
            <a:r>
              <a:rPr lang="en-US" sz="3000" dirty="0"/>
              <a:t>A processing unit </a:t>
            </a:r>
            <a:r>
              <a:rPr lang="en-US" sz="3000" b="1" dirty="0">
                <a:solidFill>
                  <a:srgbClr val="C00000"/>
                </a:solidFill>
              </a:rPr>
              <a:t>sums</a:t>
            </a:r>
            <a:r>
              <a:rPr lang="en-US" sz="3000" dirty="0"/>
              <a:t> the inputs, producing an activation level, and then a </a:t>
            </a:r>
            <a:r>
              <a:rPr lang="en-US" sz="3000" b="1" dirty="0">
                <a:solidFill>
                  <a:srgbClr val="C00000"/>
                </a:solidFill>
              </a:rPr>
              <a:t>non-linear activation function </a:t>
            </a:r>
            <a:r>
              <a:rPr lang="en-US" sz="3000" dirty="0"/>
              <a:t>is applied. </a:t>
            </a:r>
            <a:endParaRPr lang="ru-RU" sz="3000" dirty="0"/>
          </a:p>
          <a:p>
            <a:pPr marL="514350" indent="-514350" algn="just">
              <a:buAutoNum type="arabicPeriod"/>
            </a:pPr>
            <a:r>
              <a:rPr lang="en-US" sz="3000" b="1" dirty="0">
                <a:solidFill>
                  <a:srgbClr val="C00000"/>
                </a:solidFill>
              </a:rPr>
              <a:t>An output line </a:t>
            </a:r>
            <a:r>
              <a:rPr lang="en-US" sz="3000" dirty="0"/>
              <a:t>passes the result to other neurons.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8C001-537F-2E49-8042-A929740615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15" y="2646913"/>
            <a:ext cx="4995612" cy="16996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5F7A3-7E49-3747-9ED1-4FEB4260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0368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1400" y="66807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How the neuron model works?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0501" y="2095935"/>
                <a:ext cx="10753299" cy="4351338"/>
              </a:xfrm>
            </p:spPr>
            <p:txBody>
              <a:bodyPr>
                <a:no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dirty="0"/>
                  <a:t>For </a:t>
                </a:r>
                <a:r>
                  <a:rPr lang="en-US" b="1" dirty="0">
                    <a:solidFill>
                      <a:srgbClr val="C00000"/>
                    </a:solidFill>
                  </a:rPr>
                  <a:t>neuron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j</a:t>
                </a:r>
                <a:r>
                  <a:rPr lang="en-US" i="1" dirty="0"/>
                  <a:t> </a:t>
                </a:r>
                <a:r>
                  <a:rPr lang="en-US" dirty="0"/>
                  <a:t>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800" dirty="0"/>
                  <a:t>each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input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value </a:t>
                </a:r>
                <a:r>
                  <a:rPr lang="en-US" sz="2800" b="1" i="1" dirty="0">
                    <a:solidFill>
                      <a:srgbClr val="C00000"/>
                    </a:solidFill>
                  </a:rPr>
                  <a:t>x</a:t>
                </a:r>
                <a:r>
                  <a:rPr lang="en-US" sz="2800" b="1" i="1" baseline="-25000" dirty="0">
                    <a:solidFill>
                      <a:srgbClr val="C00000"/>
                    </a:solidFill>
                  </a:rPr>
                  <a:t>i</a:t>
                </a:r>
                <a:r>
                  <a:rPr lang="en-US" sz="2800" b="1" dirty="0"/>
                  <a:t> </a:t>
                </a:r>
                <a:r>
                  <a:rPr lang="en-US" sz="2800" dirty="0"/>
                  <a:t>is multiplied by a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(synaptic strength); </a:t>
                </a:r>
                <a:endParaRPr lang="ru-RU" sz="28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800" dirty="0"/>
                  <a:t>these weighted inputs are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summed</a:t>
                </a:r>
                <a:r>
                  <a:rPr lang="en-US" sz="2800" dirty="0"/>
                  <a:t> to give the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activation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800" dirty="0"/>
                  <a:t>;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800" dirty="0"/>
                  <a:t>the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activation level </a:t>
                </a:r>
                <a:r>
                  <a:rPr lang="en-US" sz="2800" dirty="0"/>
                  <a:t>is then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transformed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by an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activation function </a:t>
                </a:r>
                <a:r>
                  <a:rPr lang="en-US" sz="2800" dirty="0"/>
                  <a:t>to produce the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neuron’s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may be </a:t>
                </a:r>
                <a:r>
                  <a:rPr lang="en-US" b="1" dirty="0">
                    <a:solidFill>
                      <a:srgbClr val="C00000"/>
                    </a:solidFill>
                  </a:rPr>
                  <a:t>external input </a:t>
                </a:r>
                <a:r>
                  <a:rPr lang="en-US" dirty="0"/>
                  <a:t>or the </a:t>
                </a:r>
                <a:r>
                  <a:rPr lang="en-US" b="1" dirty="0">
                    <a:solidFill>
                      <a:srgbClr val="C00000"/>
                    </a:solidFill>
                  </a:rPr>
                  <a:t>output of some other neuron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known as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weight</a:t>
                </a:r>
                <a:r>
                  <a:rPr lang="en-US" dirty="0"/>
                  <a:t> from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/>
                  <a:t> &gt; 0 then synapse is excitatory;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/>
                  <a:t> &lt; 0 then synapse is inhibitory.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501" y="2095935"/>
                <a:ext cx="10753299" cy="4351338"/>
              </a:xfrm>
              <a:blipFill>
                <a:blip r:embed="rId2"/>
                <a:stretch>
                  <a:fillRect l="-1181" t="-2632" r="-1889" b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08E7C-4EC8-9F48-8983-139ABBDC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998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798828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The McCulloch-Pitts neuron equation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685"/>
                <a:ext cx="10515600" cy="4351338"/>
              </a:xfrm>
            </p:spPr>
            <p:txBody>
              <a:bodyPr lIns="90000"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There is an equation for the </a:t>
                </a:r>
                <a:r>
                  <a:rPr lang="en-US" b="1" dirty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 McCulloch-Pitts neuron as a function of its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/>
                    </m:sSub>
                  </m:oMath>
                </a14:m>
                <a:r>
                  <a:rPr lang="en-US" dirty="0"/>
                  <a:t>with values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neuron’s activation threshold</a:t>
                </a:r>
                <a:r>
                  <a:rPr lang="en-US" dirty="0"/>
                  <a:t>. Where this step function is defined: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685"/>
                <a:ext cx="10515600" cy="4351338"/>
              </a:xfrm>
              <a:blipFill>
                <a:blip r:embed="rId2"/>
                <a:stretch>
                  <a:fillRect l="-1329" t="-2041" r="-1087" b="-20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C0EF2-52CC-234E-8138-4FCC64C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3599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916" y="65763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Networks of McCulloch-Pitts neurons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65484" y="2043111"/>
                <a:ext cx="11061032" cy="473710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There are</a:t>
                </a:r>
                <a:r>
                  <a:rPr lang="ru-RU" dirty="0"/>
                  <a:t> </a:t>
                </a:r>
                <a:r>
                  <a:rPr lang="en-US" dirty="0"/>
                  <a:t>a number of neurons labelled by indices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activation flows between synapses with strengths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i="1" dirty="0" err="1"/>
                  <a:t>x</a:t>
                </a:r>
                <a:r>
                  <a:rPr lang="en-US" i="1" baseline="-25000" dirty="0" err="1"/>
                  <a:t>ki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484" y="2043111"/>
                <a:ext cx="11061032" cy="4737101"/>
              </a:xfrm>
              <a:blipFill>
                <a:blip r:embed="rId2"/>
                <a:stretch>
                  <a:fillRect l="-1148" t="-2145" r="-1148" b="-18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716" y="3108403"/>
            <a:ext cx="6890084" cy="28665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BDAC-C965-1A43-8CA3-022E6E77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9175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1783" y="772628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Types of the activation functions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78024"/>
            <a:ext cx="10515600" cy="47371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                            </a:t>
            </a:r>
            <a:r>
              <a:rPr lang="en-US" sz="3300" b="1" dirty="0">
                <a:solidFill>
                  <a:srgbClr val="002060"/>
                </a:solidFill>
              </a:rPr>
              <a:t>1) threshold                                             2) sigmoid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3400" b="1" dirty="0">
                <a:solidFill>
                  <a:srgbClr val="002060"/>
                </a:solidFill>
              </a:rPr>
              <a:t>3) piecewise-linear</a:t>
            </a:r>
            <a:endParaRPr lang="en-US" sz="3400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BC054-CB45-1946-8E01-223CCC6BE7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61" y="2233679"/>
            <a:ext cx="28702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EDDF2-45B7-3148-9E59-715F03EC04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" y="2153284"/>
            <a:ext cx="1689100" cy="153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B4C76-C537-EB41-93CF-24ADADA27A8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80" y="4631553"/>
            <a:ext cx="44069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FB08-C41B-5143-AD6C-02D818A851B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2033754"/>
            <a:ext cx="2288540" cy="1791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26A20-C3EE-2744-AFF3-163CEF80B67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40" y="2284479"/>
            <a:ext cx="1993900" cy="96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0E2D1-E0F2-DC47-8D83-8A4B0C210EE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" y="2033753"/>
            <a:ext cx="1926590" cy="1711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A873E-1726-874F-A76E-B55490FB6B6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5" y="4506023"/>
            <a:ext cx="2424430" cy="1673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0E379-EF5B-524D-A4DB-3EFF9262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9541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705485"/>
            <a:ext cx="108534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2480" y="2031048"/>
            <a:ext cx="10607040" cy="447706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dirty="0">
                <a:solidFill>
                  <a:srgbClr val="C00000"/>
                </a:solidFill>
              </a:rPr>
              <a:t>The perceptron </a:t>
            </a:r>
            <a:r>
              <a:rPr lang="en-GB" dirty="0"/>
              <a:t>is the simplest form of a neural network in which patterns are classified as linearly separable (i.e. patterns on opposite sides of a hyperplane).  It is closely related to the McCulloch-Pitts neuron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consists of a </a:t>
            </a:r>
            <a:r>
              <a:rPr lang="en-US" b="1" dirty="0">
                <a:solidFill>
                  <a:srgbClr val="C00000"/>
                </a:solidFill>
              </a:rPr>
              <a:t>single neuron </a:t>
            </a:r>
            <a:r>
              <a:rPr lang="en-US" dirty="0"/>
              <a:t>with </a:t>
            </a:r>
          </a:p>
          <a:p>
            <a:pPr marL="0" indent="0">
              <a:buNone/>
            </a:pPr>
            <a:r>
              <a:rPr lang="en-US" dirty="0"/>
              <a:t>adjustable synaptic </a:t>
            </a:r>
            <a:r>
              <a:rPr lang="en-US" b="1" dirty="0">
                <a:solidFill>
                  <a:srgbClr val="C00000"/>
                </a:solidFill>
              </a:rPr>
              <a:t>weights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bias.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AD6-02EE-A743-BF9E-6DF1B2A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58</a:t>
            </a:fld>
            <a:endParaRPr lang="uk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1D45C-26C1-2141-803E-E1E72302D0CC}"/>
              </a:ext>
            </a:extLst>
          </p:cNvPr>
          <p:cNvSpPr/>
          <p:nvPr/>
        </p:nvSpPr>
        <p:spPr>
          <a:xfrm>
            <a:off x="8972550" y="5405407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3402B-8EE7-3145-B942-B310E659A167}"/>
              </a:ext>
            </a:extLst>
          </p:cNvPr>
          <p:cNvSpPr/>
          <p:nvPr/>
        </p:nvSpPr>
        <p:spPr>
          <a:xfrm>
            <a:off x="9951210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C2E825-168B-9A4D-85F7-D8BCA3D843F7}"/>
              </a:ext>
            </a:extLst>
          </p:cNvPr>
          <p:cNvSpPr/>
          <p:nvPr/>
        </p:nvSpPr>
        <p:spPr>
          <a:xfrm>
            <a:off x="8432550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FC7E3-417E-ED42-8818-D55BD065F469}"/>
              </a:ext>
            </a:extLst>
          </p:cNvPr>
          <p:cNvSpPr/>
          <p:nvPr/>
        </p:nvSpPr>
        <p:spPr>
          <a:xfrm>
            <a:off x="7595347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11EFF-6E0F-1F44-AD48-06BE3F167358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65347" y="4539581"/>
            <a:ext cx="1377203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F5B2B8-4750-2E40-ACC9-D267C539E828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8702550" y="4539581"/>
            <a:ext cx="540000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17D2D-7E4C-7348-99C3-75C50E01B2F7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242550" y="4552375"/>
            <a:ext cx="978660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4E25CE-29AD-534E-85A4-CF2598B5EBDA}"/>
              </a:ext>
            </a:extLst>
          </p:cNvPr>
          <p:cNvSpPr txBox="1"/>
          <p:nvPr/>
        </p:nvSpPr>
        <p:spPr>
          <a:xfrm>
            <a:off x="9328278" y="4055239"/>
            <a:ext cx="5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F576FB-0506-5741-968A-C890727335C8}"/>
              </a:ext>
            </a:extLst>
          </p:cNvPr>
          <p:cNvSpPr txBox="1"/>
          <p:nvPr/>
        </p:nvSpPr>
        <p:spPr>
          <a:xfrm>
            <a:off x="8081124" y="4743450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64674-FEB3-EA42-92CD-B15B30F67EAB}"/>
              </a:ext>
            </a:extLst>
          </p:cNvPr>
          <p:cNvSpPr txBox="1"/>
          <p:nvPr/>
        </p:nvSpPr>
        <p:spPr>
          <a:xfrm>
            <a:off x="8619287" y="473868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B896F-547B-B946-BDE7-D70817274356}"/>
              </a:ext>
            </a:extLst>
          </p:cNvPr>
          <p:cNvSpPr txBox="1"/>
          <p:nvPr/>
        </p:nvSpPr>
        <p:spPr>
          <a:xfrm>
            <a:off x="9328902" y="4748207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59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705485"/>
            <a:ext cx="108534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2480" y="2031048"/>
            <a:ext cx="10607040" cy="447706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C00000"/>
                </a:solidFill>
              </a:rPr>
              <a:t>bias</a:t>
            </a:r>
            <a:r>
              <a:rPr lang="en-GB" dirty="0"/>
              <a:t> is usually incorporated as an extra input, x</a:t>
            </a:r>
            <a:r>
              <a:rPr lang="en-GB" baseline="-25000" dirty="0"/>
              <a:t>0</a:t>
            </a:r>
            <a:r>
              <a:rPr lang="en-GB" dirty="0"/>
              <a:t>, where the input value is always 1.  Function </a:t>
            </a:r>
            <a:r>
              <a:rPr lang="en-GB" b="1" dirty="0">
                <a:solidFill>
                  <a:srgbClr val="C00000"/>
                </a:solidFill>
              </a:rPr>
              <a:t>f</a:t>
            </a:r>
            <a:r>
              <a:rPr lang="en-GB" dirty="0"/>
              <a:t> represents the </a:t>
            </a:r>
            <a:r>
              <a:rPr lang="en-GB" b="1" dirty="0">
                <a:solidFill>
                  <a:srgbClr val="C00000"/>
                </a:solidFill>
              </a:rPr>
              <a:t>activation function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inputs themselves might be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transformed by some other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function 𝜙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AD6-02EE-A743-BF9E-6DF1B2A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59</a:t>
            </a:fld>
            <a:endParaRPr lang="uk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1D45C-26C1-2141-803E-E1E72302D0CC}"/>
              </a:ext>
            </a:extLst>
          </p:cNvPr>
          <p:cNvSpPr/>
          <p:nvPr/>
        </p:nvSpPr>
        <p:spPr>
          <a:xfrm>
            <a:off x="8972550" y="5405407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3402B-8EE7-3145-B942-B310E659A167}"/>
              </a:ext>
            </a:extLst>
          </p:cNvPr>
          <p:cNvSpPr/>
          <p:nvPr/>
        </p:nvSpPr>
        <p:spPr>
          <a:xfrm>
            <a:off x="9951210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C2E825-168B-9A4D-85F7-D8BCA3D843F7}"/>
              </a:ext>
            </a:extLst>
          </p:cNvPr>
          <p:cNvSpPr/>
          <p:nvPr/>
        </p:nvSpPr>
        <p:spPr>
          <a:xfrm>
            <a:off x="8432550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FC7E3-417E-ED42-8818-D55BD065F469}"/>
              </a:ext>
            </a:extLst>
          </p:cNvPr>
          <p:cNvSpPr/>
          <p:nvPr/>
        </p:nvSpPr>
        <p:spPr>
          <a:xfrm>
            <a:off x="7595347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11EFF-6E0F-1F44-AD48-06BE3F167358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65347" y="4539581"/>
            <a:ext cx="1377203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F5B2B8-4750-2E40-ACC9-D267C539E828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8702550" y="4539581"/>
            <a:ext cx="540000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17D2D-7E4C-7348-99C3-75C50E01B2F7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242550" y="4552375"/>
            <a:ext cx="978660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4E25CE-29AD-534E-85A4-CF2598B5EBDA}"/>
              </a:ext>
            </a:extLst>
          </p:cNvPr>
          <p:cNvSpPr txBox="1"/>
          <p:nvPr/>
        </p:nvSpPr>
        <p:spPr>
          <a:xfrm>
            <a:off x="9328278" y="4055239"/>
            <a:ext cx="5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305E06-FD91-EF44-90C5-77F0E9FE4E2E}"/>
              </a:ext>
            </a:extLst>
          </p:cNvPr>
          <p:cNvSpPr/>
          <p:nvPr/>
        </p:nvSpPr>
        <p:spPr>
          <a:xfrm>
            <a:off x="6807441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2C51A-17C9-B54C-9C6A-65991E36155E}"/>
              </a:ext>
            </a:extLst>
          </p:cNvPr>
          <p:cNvCxnSpPr>
            <a:cxnSpLocks/>
            <a:stCxn id="14" idx="4"/>
            <a:endCxn id="7" idx="0"/>
          </p:cNvCxnSpPr>
          <p:nvPr/>
        </p:nvCxnSpPr>
        <p:spPr>
          <a:xfrm>
            <a:off x="7077441" y="4552375"/>
            <a:ext cx="2165109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DD8035-AC1D-9B42-9BA9-899C3875AEB4}"/>
              </a:ext>
            </a:extLst>
          </p:cNvPr>
          <p:cNvSpPr txBox="1"/>
          <p:nvPr/>
        </p:nvSpPr>
        <p:spPr>
          <a:xfrm>
            <a:off x="8138276" y="4743450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3442F-AA46-4B45-B1B0-F7AC173CCEDC}"/>
              </a:ext>
            </a:extLst>
          </p:cNvPr>
          <p:cNvSpPr txBox="1"/>
          <p:nvPr/>
        </p:nvSpPr>
        <p:spPr>
          <a:xfrm>
            <a:off x="8619287" y="473868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66C0D-6991-0943-8AC7-CD60F27A6672}"/>
              </a:ext>
            </a:extLst>
          </p:cNvPr>
          <p:cNvSpPr txBox="1"/>
          <p:nvPr/>
        </p:nvSpPr>
        <p:spPr>
          <a:xfrm>
            <a:off x="9328902" y="4748207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07C1C-B093-C645-AF34-685C03305E41}"/>
              </a:ext>
            </a:extLst>
          </p:cNvPr>
          <p:cNvSpPr txBox="1"/>
          <p:nvPr/>
        </p:nvSpPr>
        <p:spPr>
          <a:xfrm>
            <a:off x="7647731" y="4738685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3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1011" y="84622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AI index (published papers, startups)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</a:t>
            </a:fld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13751-677B-A340-B12F-8F05FCD0940B}"/>
              </a:ext>
            </a:extLst>
          </p:cNvPr>
          <p:cNvSpPr txBox="1"/>
          <p:nvPr/>
        </p:nvSpPr>
        <p:spPr>
          <a:xfrm>
            <a:off x="1008611" y="2288431"/>
            <a:ext cx="4827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 published AI papers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06A7-4FDA-7147-9BED-3A87CDABF898}"/>
              </a:ext>
            </a:extLst>
          </p:cNvPr>
          <p:cNvSpPr txBox="1"/>
          <p:nvPr/>
        </p:nvSpPr>
        <p:spPr>
          <a:xfrm>
            <a:off x="6835029" y="2300918"/>
            <a:ext cx="437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VS investment in AI startups</a:t>
            </a:r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620EDCF4-CBD8-DB43-A51B-A8F6553CC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1" y="3151188"/>
            <a:ext cx="5008210" cy="2860592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983FCA6A-681E-AE43-BB86-98FA1CB4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93" y="3128550"/>
            <a:ext cx="4709550" cy="28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3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705485"/>
            <a:ext cx="108534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92480" y="2031048"/>
                <a:ext cx="10607040" cy="4477067"/>
              </a:xfrm>
            </p:spPr>
            <p:txBody>
              <a:bodyPr>
                <a:noAutofit/>
              </a:bodyPr>
              <a:lstStyle/>
              <a:p>
                <a:r>
                  <a:rPr lang="en-GB" dirty="0"/>
                  <a:t>Contains </a:t>
                </a:r>
                <a:r>
                  <a:rPr lang="en-GB" b="1" dirty="0">
                    <a:solidFill>
                      <a:srgbClr val="C00000"/>
                    </a:solidFill>
                  </a:rPr>
                  <a:t>n input neurons (plus bias)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C00000"/>
                    </a:solidFill>
                  </a:rPr>
                  <a:t>no hidden neuron</a:t>
                </a:r>
                <a:r>
                  <a:rPr lang="en-GB" dirty="0"/>
                  <a:t> and </a:t>
                </a:r>
                <a:r>
                  <a:rPr lang="en-GB" b="1" dirty="0">
                    <a:solidFill>
                      <a:srgbClr val="C00000"/>
                    </a:solidFill>
                  </a:rPr>
                  <a:t>1 output neuron</a:t>
                </a:r>
              </a:p>
              <a:p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C00000"/>
                    </a:solidFill>
                  </a:rPr>
                  <a:t>activation function </a:t>
                </a:r>
                <a:r>
                  <a:rPr lang="en-GB" dirty="0"/>
                  <a:t>is a</a:t>
                </a:r>
                <a:r>
                  <a:rPr lang="en-GB" b="1" dirty="0">
                    <a:solidFill>
                      <a:srgbClr val="C00000"/>
                    </a:solidFill>
                  </a:rPr>
                  <a:t> step function</a:t>
                </a:r>
                <a:endParaRPr lang="en-GB" dirty="0"/>
              </a:p>
              <a:p>
                <a:r>
                  <a:rPr lang="en-GB" dirty="0"/>
                  <a:t>Distinguishes two classes of data (in n-dimensional space, by applying a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-dimensional hyperplane)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2480" y="2031048"/>
                <a:ext cx="10607040" cy="4477067"/>
              </a:xfrm>
              <a:blipFill>
                <a:blip r:embed="rId2"/>
                <a:stretch>
                  <a:fillRect l="-1078" t="-2266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AD6-02EE-A743-BF9E-6DF1B2A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60</a:t>
            </a:fld>
            <a:endParaRPr lang="uk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1D45C-26C1-2141-803E-E1E72302D0CC}"/>
              </a:ext>
            </a:extLst>
          </p:cNvPr>
          <p:cNvSpPr/>
          <p:nvPr/>
        </p:nvSpPr>
        <p:spPr>
          <a:xfrm>
            <a:off x="8972550" y="5405407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3402B-8EE7-3145-B942-B310E659A167}"/>
              </a:ext>
            </a:extLst>
          </p:cNvPr>
          <p:cNvSpPr/>
          <p:nvPr/>
        </p:nvSpPr>
        <p:spPr>
          <a:xfrm>
            <a:off x="9951210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C2E825-168B-9A4D-85F7-D8BCA3D843F7}"/>
              </a:ext>
            </a:extLst>
          </p:cNvPr>
          <p:cNvSpPr/>
          <p:nvPr/>
        </p:nvSpPr>
        <p:spPr>
          <a:xfrm>
            <a:off x="8432550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FC7E3-417E-ED42-8818-D55BD065F469}"/>
              </a:ext>
            </a:extLst>
          </p:cNvPr>
          <p:cNvSpPr/>
          <p:nvPr/>
        </p:nvSpPr>
        <p:spPr>
          <a:xfrm>
            <a:off x="7595347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11EFF-6E0F-1F44-AD48-06BE3F167358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65347" y="4539581"/>
            <a:ext cx="1377203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F5B2B8-4750-2E40-ACC9-D267C539E828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8702550" y="4539581"/>
            <a:ext cx="540000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17D2D-7E4C-7348-99C3-75C50E01B2F7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242550" y="4552375"/>
            <a:ext cx="978660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4E25CE-29AD-534E-85A4-CF2598B5EBDA}"/>
              </a:ext>
            </a:extLst>
          </p:cNvPr>
          <p:cNvSpPr txBox="1"/>
          <p:nvPr/>
        </p:nvSpPr>
        <p:spPr>
          <a:xfrm>
            <a:off x="9328278" y="4055239"/>
            <a:ext cx="5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305E06-FD91-EF44-90C5-77F0E9FE4E2E}"/>
              </a:ext>
            </a:extLst>
          </p:cNvPr>
          <p:cNvSpPr/>
          <p:nvPr/>
        </p:nvSpPr>
        <p:spPr>
          <a:xfrm>
            <a:off x="6807441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2C51A-17C9-B54C-9C6A-65991E36155E}"/>
              </a:ext>
            </a:extLst>
          </p:cNvPr>
          <p:cNvCxnSpPr>
            <a:cxnSpLocks/>
            <a:stCxn id="14" idx="4"/>
            <a:endCxn id="7" idx="0"/>
          </p:cNvCxnSpPr>
          <p:nvPr/>
        </p:nvCxnSpPr>
        <p:spPr>
          <a:xfrm>
            <a:off x="7077441" y="4552375"/>
            <a:ext cx="2165109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DD8035-AC1D-9B42-9BA9-899C3875AEB4}"/>
              </a:ext>
            </a:extLst>
          </p:cNvPr>
          <p:cNvSpPr txBox="1"/>
          <p:nvPr/>
        </p:nvSpPr>
        <p:spPr>
          <a:xfrm>
            <a:off x="8138276" y="4743450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3442F-AA46-4B45-B1B0-F7AC173CCEDC}"/>
              </a:ext>
            </a:extLst>
          </p:cNvPr>
          <p:cNvSpPr txBox="1"/>
          <p:nvPr/>
        </p:nvSpPr>
        <p:spPr>
          <a:xfrm>
            <a:off x="8619287" y="473868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66C0D-6991-0943-8AC7-CD60F27A6672}"/>
              </a:ext>
            </a:extLst>
          </p:cNvPr>
          <p:cNvSpPr txBox="1"/>
          <p:nvPr/>
        </p:nvSpPr>
        <p:spPr>
          <a:xfrm>
            <a:off x="9328902" y="4748207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07C1C-B093-C645-AF34-685C03305E41}"/>
              </a:ext>
            </a:extLst>
          </p:cNvPr>
          <p:cNvSpPr txBox="1"/>
          <p:nvPr/>
        </p:nvSpPr>
        <p:spPr>
          <a:xfrm>
            <a:off x="7647731" y="4738685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68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705485"/>
            <a:ext cx="108534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92480" y="2031048"/>
                <a:ext cx="10607040" cy="4477067"/>
              </a:xfrm>
            </p:spPr>
            <p:txBody>
              <a:bodyPr>
                <a:noAutofit/>
              </a:bodyPr>
              <a:lstStyle/>
              <a:p>
                <a:r>
                  <a:rPr lang="en-GB" dirty="0"/>
                  <a:t>Input is a vector </a:t>
                </a:r>
                <a:r>
                  <a:rPr lang="en-GB" b="1" dirty="0"/>
                  <a:t>x</a:t>
                </a:r>
                <a:r>
                  <a:rPr lang="en-GB" dirty="0"/>
                  <a:t>, the weights also form a vector </a:t>
                </a:r>
                <a:r>
                  <a:rPr lang="en-GB" b="1" dirty="0"/>
                  <a:t>w</a:t>
                </a:r>
                <a:r>
                  <a:rPr lang="en-GB" dirty="0"/>
                  <a:t>, the input might be transformed by a fixed non-linear transformation </a:t>
                </a:r>
                <a:r>
                  <a:rPr lang="en-US" b="1" dirty="0"/>
                  <a:t>𝜙</a:t>
                </a:r>
                <a:r>
                  <a:rPr lang="en-US" dirty="0"/>
                  <a:t>, and the activation function is </a:t>
                </a:r>
                <a:r>
                  <a:rPr lang="en-US" b="1" i="1" dirty="0"/>
                  <a:t>f</a:t>
                </a:r>
                <a:r>
                  <a:rPr lang="en-US" dirty="0"/>
                  <a:t>. The output of the perceptron is then give by:</a:t>
                </a: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r>
                  <a:rPr lang="en-US" sz="4000" b="1" i="1" dirty="0"/>
                  <a:t>	</a:t>
                </a:r>
                <a:r>
                  <a:rPr lang="en-US" sz="4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 =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4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4000" b="1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4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𝜙(x))</a:t>
                </a:r>
                <a:endParaRPr lang="en-GB" sz="4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{"/>
                        <m:endChr m:val="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+1     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−1     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2480" y="2031048"/>
                <a:ext cx="10607040" cy="4477067"/>
              </a:xfrm>
              <a:blipFill>
                <a:blip r:embed="rId2"/>
                <a:stretch>
                  <a:fillRect l="-4431" t="-4533" b="-95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AD6-02EE-A743-BF9E-6DF1B2A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61</a:t>
            </a:fld>
            <a:endParaRPr lang="uk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1D45C-26C1-2141-803E-E1E72302D0CC}"/>
              </a:ext>
            </a:extLst>
          </p:cNvPr>
          <p:cNvSpPr/>
          <p:nvPr/>
        </p:nvSpPr>
        <p:spPr>
          <a:xfrm>
            <a:off x="8972550" y="5405407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3402B-8EE7-3145-B942-B310E659A167}"/>
              </a:ext>
            </a:extLst>
          </p:cNvPr>
          <p:cNvSpPr/>
          <p:nvPr/>
        </p:nvSpPr>
        <p:spPr>
          <a:xfrm>
            <a:off x="9951210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C2E825-168B-9A4D-85F7-D8BCA3D843F7}"/>
              </a:ext>
            </a:extLst>
          </p:cNvPr>
          <p:cNvSpPr/>
          <p:nvPr/>
        </p:nvSpPr>
        <p:spPr>
          <a:xfrm>
            <a:off x="8432550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FC7E3-417E-ED42-8818-D55BD065F469}"/>
              </a:ext>
            </a:extLst>
          </p:cNvPr>
          <p:cNvSpPr/>
          <p:nvPr/>
        </p:nvSpPr>
        <p:spPr>
          <a:xfrm>
            <a:off x="7595347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11EFF-6E0F-1F44-AD48-06BE3F167358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65347" y="4539581"/>
            <a:ext cx="1377203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F5B2B8-4750-2E40-ACC9-D267C539E828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8702550" y="4539581"/>
            <a:ext cx="540000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17D2D-7E4C-7348-99C3-75C50E01B2F7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242550" y="4552375"/>
            <a:ext cx="978660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4E25CE-29AD-534E-85A4-CF2598B5EBDA}"/>
              </a:ext>
            </a:extLst>
          </p:cNvPr>
          <p:cNvSpPr txBox="1"/>
          <p:nvPr/>
        </p:nvSpPr>
        <p:spPr>
          <a:xfrm>
            <a:off x="9328278" y="4055239"/>
            <a:ext cx="5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305E06-FD91-EF44-90C5-77F0E9FE4E2E}"/>
              </a:ext>
            </a:extLst>
          </p:cNvPr>
          <p:cNvSpPr/>
          <p:nvPr/>
        </p:nvSpPr>
        <p:spPr>
          <a:xfrm>
            <a:off x="6807441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2C51A-17C9-B54C-9C6A-65991E36155E}"/>
              </a:ext>
            </a:extLst>
          </p:cNvPr>
          <p:cNvCxnSpPr>
            <a:cxnSpLocks/>
            <a:stCxn id="14" idx="4"/>
            <a:endCxn id="7" idx="0"/>
          </p:cNvCxnSpPr>
          <p:nvPr/>
        </p:nvCxnSpPr>
        <p:spPr>
          <a:xfrm>
            <a:off x="7077441" y="4552375"/>
            <a:ext cx="2165109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DD8035-AC1D-9B42-9BA9-899C3875AEB4}"/>
              </a:ext>
            </a:extLst>
          </p:cNvPr>
          <p:cNvSpPr txBox="1"/>
          <p:nvPr/>
        </p:nvSpPr>
        <p:spPr>
          <a:xfrm>
            <a:off x="8138276" y="4743450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3442F-AA46-4B45-B1B0-F7AC173CCEDC}"/>
              </a:ext>
            </a:extLst>
          </p:cNvPr>
          <p:cNvSpPr txBox="1"/>
          <p:nvPr/>
        </p:nvSpPr>
        <p:spPr>
          <a:xfrm>
            <a:off x="8619287" y="473868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66C0D-6991-0943-8AC7-CD60F27A6672}"/>
              </a:ext>
            </a:extLst>
          </p:cNvPr>
          <p:cNvSpPr txBox="1"/>
          <p:nvPr/>
        </p:nvSpPr>
        <p:spPr>
          <a:xfrm>
            <a:off x="9328902" y="4748207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07C1C-B093-C645-AF34-685C03305E41}"/>
              </a:ext>
            </a:extLst>
          </p:cNvPr>
          <p:cNvSpPr txBox="1"/>
          <p:nvPr/>
        </p:nvSpPr>
        <p:spPr>
          <a:xfrm>
            <a:off x="7647731" y="4738685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0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705485"/>
            <a:ext cx="1085342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 Training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2480" y="2031048"/>
            <a:ext cx="10607040" cy="4477067"/>
          </a:xfrm>
        </p:spPr>
        <p:txBody>
          <a:bodyPr>
            <a:noAutofit/>
          </a:bodyPr>
          <a:lstStyle/>
          <a:p>
            <a:r>
              <a:rPr lang="en-GB" dirty="0"/>
              <a:t>With the equation for the output, </a:t>
            </a:r>
            <a:r>
              <a:rPr lang="en-GB" i="1" dirty="0"/>
              <a:t>y</a:t>
            </a:r>
            <a:r>
              <a:rPr lang="en-GB" dirty="0"/>
              <a:t>(</a:t>
            </a:r>
            <a:r>
              <a:rPr lang="en-GB" b="1" dirty="0"/>
              <a:t>x</a:t>
            </a:r>
            <a:r>
              <a:rPr lang="en-GB" dirty="0"/>
              <a:t>), the perceptron can </a:t>
            </a:r>
            <a:r>
              <a:rPr lang="en-GB" b="1" dirty="0">
                <a:solidFill>
                  <a:srgbClr val="C00000"/>
                </a:solidFill>
              </a:rPr>
              <a:t>classify</a:t>
            </a:r>
            <a:r>
              <a:rPr lang="en-GB" dirty="0"/>
              <a:t> data in </a:t>
            </a:r>
            <a:r>
              <a:rPr lang="en-GB" i="1" dirty="0"/>
              <a:t>n</a:t>
            </a:r>
            <a:r>
              <a:rPr lang="en-GB" dirty="0"/>
              <a:t>-dimensional space, being one class if the output is positive, and another if it is negative.</a:t>
            </a:r>
          </a:p>
          <a:p>
            <a:r>
              <a:rPr lang="en-GB" dirty="0"/>
              <a:t>Given a dataset, how do you find a set of weights </a:t>
            </a:r>
            <a:r>
              <a:rPr lang="en-GB" b="1" dirty="0"/>
              <a:t>w</a:t>
            </a:r>
            <a:r>
              <a:rPr lang="en-GB" dirty="0"/>
              <a:t> that give a classifier?</a:t>
            </a:r>
          </a:p>
          <a:p>
            <a:r>
              <a:rPr lang="en-GB" dirty="0"/>
              <a:t>That is, how do you </a:t>
            </a:r>
            <a:r>
              <a:rPr lang="en-GB" b="1" dirty="0">
                <a:solidFill>
                  <a:srgbClr val="C00000"/>
                </a:solidFill>
              </a:rPr>
              <a:t>train</a:t>
            </a:r>
            <a:r>
              <a:rPr lang="en-GB" dirty="0"/>
              <a:t> it?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AD6-02EE-A743-BF9E-6DF1B2A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62</a:t>
            </a:fld>
            <a:endParaRPr lang="uk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1D45C-26C1-2141-803E-E1E72302D0CC}"/>
              </a:ext>
            </a:extLst>
          </p:cNvPr>
          <p:cNvSpPr/>
          <p:nvPr/>
        </p:nvSpPr>
        <p:spPr>
          <a:xfrm>
            <a:off x="8972550" y="5405407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43402B-8EE7-3145-B942-B310E659A167}"/>
              </a:ext>
            </a:extLst>
          </p:cNvPr>
          <p:cNvSpPr/>
          <p:nvPr/>
        </p:nvSpPr>
        <p:spPr>
          <a:xfrm>
            <a:off x="9951210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C2E825-168B-9A4D-85F7-D8BCA3D843F7}"/>
              </a:ext>
            </a:extLst>
          </p:cNvPr>
          <p:cNvSpPr/>
          <p:nvPr/>
        </p:nvSpPr>
        <p:spPr>
          <a:xfrm>
            <a:off x="8432550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FC7E3-417E-ED42-8818-D55BD065F469}"/>
              </a:ext>
            </a:extLst>
          </p:cNvPr>
          <p:cNvSpPr/>
          <p:nvPr/>
        </p:nvSpPr>
        <p:spPr>
          <a:xfrm>
            <a:off x="7595347" y="3999581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11EFF-6E0F-1F44-AD48-06BE3F167358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865347" y="4539581"/>
            <a:ext cx="1377203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F5B2B8-4750-2E40-ACC9-D267C539E828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8702550" y="4539581"/>
            <a:ext cx="540000" cy="8658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17D2D-7E4C-7348-99C3-75C50E01B2F7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9242550" y="4552375"/>
            <a:ext cx="978660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4E25CE-29AD-534E-85A4-CF2598B5EBDA}"/>
              </a:ext>
            </a:extLst>
          </p:cNvPr>
          <p:cNvSpPr txBox="1"/>
          <p:nvPr/>
        </p:nvSpPr>
        <p:spPr>
          <a:xfrm>
            <a:off x="9328278" y="4055239"/>
            <a:ext cx="5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305E06-FD91-EF44-90C5-77F0E9FE4E2E}"/>
              </a:ext>
            </a:extLst>
          </p:cNvPr>
          <p:cNvSpPr/>
          <p:nvPr/>
        </p:nvSpPr>
        <p:spPr>
          <a:xfrm>
            <a:off x="6807441" y="4012375"/>
            <a:ext cx="540000" cy="5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2C51A-17C9-B54C-9C6A-65991E36155E}"/>
              </a:ext>
            </a:extLst>
          </p:cNvPr>
          <p:cNvCxnSpPr>
            <a:cxnSpLocks/>
            <a:stCxn id="14" idx="4"/>
            <a:endCxn id="7" idx="0"/>
          </p:cNvCxnSpPr>
          <p:nvPr/>
        </p:nvCxnSpPr>
        <p:spPr>
          <a:xfrm>
            <a:off x="7077441" y="4552375"/>
            <a:ext cx="2165109" cy="853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DD8035-AC1D-9B42-9BA9-899C3875AEB4}"/>
              </a:ext>
            </a:extLst>
          </p:cNvPr>
          <p:cNvSpPr txBox="1"/>
          <p:nvPr/>
        </p:nvSpPr>
        <p:spPr>
          <a:xfrm>
            <a:off x="8138276" y="4743450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3442F-AA46-4B45-B1B0-F7AC173CCEDC}"/>
              </a:ext>
            </a:extLst>
          </p:cNvPr>
          <p:cNvSpPr txBox="1"/>
          <p:nvPr/>
        </p:nvSpPr>
        <p:spPr>
          <a:xfrm>
            <a:off x="8619287" y="473868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66C0D-6991-0943-8AC7-CD60F27A6672}"/>
              </a:ext>
            </a:extLst>
          </p:cNvPr>
          <p:cNvSpPr txBox="1"/>
          <p:nvPr/>
        </p:nvSpPr>
        <p:spPr>
          <a:xfrm>
            <a:off x="9328902" y="4748207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07C1C-B093-C645-AF34-685C03305E41}"/>
              </a:ext>
            </a:extLst>
          </p:cNvPr>
          <p:cNvSpPr txBox="1"/>
          <p:nvPr/>
        </p:nvSpPr>
        <p:spPr>
          <a:xfrm>
            <a:off x="7647731" y="4738685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33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2830" y="6914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 Training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15010" y="2142699"/>
                <a:ext cx="10853420" cy="436541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algorithm used to adjust the free parameters (</a:t>
                </a:r>
                <a:r>
                  <a:rPr lang="en-US" b="1" dirty="0"/>
                  <a:t>w</a:t>
                </a:r>
                <a:r>
                  <a:rPr lang="en-US" dirty="0"/>
                  <a:t>) of the perceptron first appeared in a learning procedure developed by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Rosenblatt (1958, 1962) </a:t>
                </a:r>
                <a:r>
                  <a:rPr lang="en-US" dirty="0"/>
                  <a:t>for his perceptron brain model.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Here we will assume that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 </a:t>
                </a:r>
                <a:r>
                  <a:rPr lang="en-US" dirty="0"/>
                  <a:t>is the identity:</a:t>
                </a:r>
              </a:p>
              <a:p>
                <a:pPr marL="0" indent="0" algn="ctr">
                  <a:buNone/>
                </a:pP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 =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b="1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𝜙(x))</a:t>
                </a:r>
              </a:p>
              <a:p>
                <a:pPr marL="0" indent="0" algn="ctr">
                  <a:buNone/>
                </a:pP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b="1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𝜙(x) = 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b="1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</a:t>
                </a:r>
                <a:r>
                  <a:rPr lang="en-US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w</a:t>
                </a:r>
                <a:r>
                  <a:rPr lang="en-US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… + 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b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b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GB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010" y="2142699"/>
                <a:ext cx="10853420" cy="4365416"/>
              </a:xfrm>
              <a:blipFill>
                <a:blip r:embed="rId2"/>
                <a:stretch>
                  <a:fillRect l="-117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AC8AA-DE6F-944E-841F-8E0F7E69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0220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220" y="7094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</a:rPr>
              <a:t>   </a:t>
            </a:r>
            <a:r>
              <a:rPr lang="en-GB" b="1" dirty="0">
                <a:solidFill>
                  <a:srgbClr val="002060"/>
                </a:solidFill>
              </a:rPr>
              <a:t>Perceptron’s decision surface</a:t>
            </a:r>
            <a:endParaRPr lang="uk-UA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51164" y="2035016"/>
                <a:ext cx="10986654" cy="449500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</a:t>
                </a:r>
                <a14:m>
                  <m:oMath xmlns:m="http://schemas.openxmlformats.org/officeDocument/2006/math">
                    <m:r>
                      <a:rPr lang="en-GB" b="1" i="0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0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dirty="0"/>
                  <a:t> have the same dimensionality,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we can visualize the action of the perceptron in geometric terms.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C00000"/>
                    </a:solidFill>
                  </a:rPr>
                  <a:t>The surface </a:t>
                </a:r>
                <a:r>
                  <a:rPr lang="en-GB" dirty="0"/>
                  <a:t>in the input space, that divides the input space into two classes, according to their label: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GB" dirty="0"/>
                  <a:t>This is an example of a machine’s decision surface that outputs dichotomies.</a:t>
                </a:r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164" y="2035016"/>
                <a:ext cx="10986654" cy="4495007"/>
              </a:xfrm>
              <a:blipFill>
                <a:blip r:embed="rId2"/>
                <a:stretch>
                  <a:fillRect l="-1155" t="-3099" r="-10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FE474-345A-C144-BFCC-C207E61BE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3214256"/>
            <a:ext cx="2884055" cy="22839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00EB2-B449-7648-889D-32849CF9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5928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2830" y="6914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 Training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5010" y="2142699"/>
            <a:ext cx="10853420" cy="4365416"/>
          </a:xfrm>
        </p:spPr>
        <p:txBody>
          <a:bodyPr>
            <a:noAutofit/>
          </a:bodyPr>
          <a:lstStyle/>
          <a:p>
            <a:r>
              <a:rPr lang="en-US" dirty="0"/>
              <a:t>Given a dataset, the goal is to find a perceptron that will correctly classify these points (and other unseen points)</a:t>
            </a:r>
          </a:p>
          <a:p>
            <a:r>
              <a:rPr lang="en-US" dirty="0"/>
              <a:t>Initially, a random set of weights is chosen, and the perceptron training algorithm updates these until the perceptron is trained</a:t>
            </a:r>
          </a:p>
          <a:p>
            <a:r>
              <a:rPr lang="en-US" dirty="0"/>
              <a:t>To make an update, a element of the dataset is chosen at random</a:t>
            </a:r>
          </a:p>
          <a:p>
            <a:r>
              <a:rPr lang="en-US" dirty="0"/>
              <a:t>If this is correctly classified by the perceptron, no change is made</a:t>
            </a:r>
          </a:p>
          <a:p>
            <a:r>
              <a:rPr lang="en-US" dirty="0"/>
              <a:t>If it is not, then the weights are updated, reducing the </a:t>
            </a:r>
            <a:r>
              <a:rPr lang="en-US" b="1" dirty="0">
                <a:solidFill>
                  <a:srgbClr val="C00000"/>
                </a:solidFill>
              </a:rPr>
              <a:t>error</a:t>
            </a:r>
            <a:r>
              <a:rPr lang="en-US" dirty="0"/>
              <a:t> in the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AC8AA-DE6F-944E-841F-8E0F7E69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556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2830" y="6914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 Training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5010" y="2142699"/>
            <a:ext cx="10853420" cy="4365416"/>
          </a:xfrm>
        </p:spPr>
        <p:txBody>
          <a:bodyPr>
            <a:noAutofit/>
          </a:bodyPr>
          <a:lstStyle/>
          <a:p>
            <a:r>
              <a:rPr lang="en-US" dirty="0"/>
              <a:t>For misclassified point </a:t>
            </a:r>
            <a:r>
              <a:rPr lang="en-US" b="1" dirty="0"/>
              <a:t>x</a:t>
            </a:r>
            <a:r>
              <a:rPr lang="en-US" dirty="0"/>
              <a:t>, the update is made as follows, where </a:t>
            </a:r>
            <a:r>
              <a:rPr lang="en-US" b="1" dirty="0" err="1"/>
              <a:t>w</a:t>
            </a:r>
            <a:r>
              <a:rPr lang="en-US" b="1" baseline="-25000" dirty="0" err="1"/>
              <a:t>i</a:t>
            </a:r>
            <a:r>
              <a:rPr lang="en-US" dirty="0"/>
              <a:t>’ is the update of weight </a:t>
            </a:r>
            <a:r>
              <a:rPr lang="en-US" b="1" dirty="0" err="1"/>
              <a:t>w</a:t>
            </a:r>
            <a:r>
              <a:rPr lang="en-US" b="1" baseline="-25000" dirty="0" err="1"/>
              <a:t>i</a:t>
            </a:r>
            <a:endParaRPr lang="en-US" b="1" baseline="-25000" dirty="0"/>
          </a:p>
          <a:p>
            <a:endParaRPr lang="en-US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 = </a:t>
            </a: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(x)x</a:t>
            </a:r>
            <a:r>
              <a:rPr lang="en-US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 algn="ctr">
              <a:buNone/>
            </a:pPr>
            <a:endParaRPr lang="en-US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/>
              <a:t>Note that again transformation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𝜙 </a:t>
            </a:r>
            <a:r>
              <a:rPr lang="en-US" dirty="0"/>
              <a:t>is assumed to be the identity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AC8AA-DE6F-944E-841F-8E0F7E69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1261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2830" y="6914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Perceptron Training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5010" y="2142699"/>
            <a:ext cx="10853420" cy="4365416"/>
          </a:xfrm>
        </p:spPr>
        <p:txBody>
          <a:bodyPr>
            <a:noAutofit/>
          </a:bodyPr>
          <a:lstStyle/>
          <a:p>
            <a:r>
              <a:rPr lang="en-US" dirty="0"/>
              <a:t>Repeated application of this rule is guaranteed to terminate, assuming that the points are linearly separable</a:t>
            </a:r>
          </a:p>
          <a:p>
            <a:r>
              <a:rPr lang="en-US" dirty="0"/>
              <a:t>The algorithm has been trained to </a:t>
            </a:r>
            <a:r>
              <a:rPr lang="en-US" b="1" dirty="0">
                <a:solidFill>
                  <a:srgbClr val="C00000"/>
                </a:solidFill>
              </a:rPr>
              <a:t>fit</a:t>
            </a:r>
            <a:r>
              <a:rPr lang="en-US" dirty="0"/>
              <a:t> the data</a:t>
            </a:r>
          </a:p>
          <a:p>
            <a:r>
              <a:rPr lang="en-US" dirty="0"/>
              <a:t>This might take some time</a:t>
            </a:r>
          </a:p>
          <a:p>
            <a:r>
              <a:rPr lang="en-US" dirty="0"/>
              <a:t>There is usually more than one possible answer (separating hyperplane)</a:t>
            </a:r>
          </a:p>
          <a:p>
            <a:r>
              <a:rPr lang="en-GB" dirty="0"/>
              <a:t>Different runs of the training algorithm might lead to different solutions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AC8AA-DE6F-944E-841F-8E0F7E69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8640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0212" y="760910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Example 1: logical NOT, AND and OR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5519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Our task is to form </a:t>
            </a:r>
            <a:r>
              <a:rPr lang="en-US" b="1" dirty="0">
                <a:solidFill>
                  <a:srgbClr val="C00000"/>
                </a:solidFill>
              </a:rPr>
              <a:t>decision boundaries </a:t>
            </a:r>
            <a:r>
              <a:rPr lang="en-US" dirty="0"/>
              <a:t>between classes, i.e. train network to compute the corresponding weights and thresholds to classify classes correctly.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2F3F8-97CD-4A40-8077-A97F4DE0F8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24" y="3297042"/>
            <a:ext cx="7101444" cy="33196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4ED92-CDB1-1040-8111-09A88FA9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9809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780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800" b="1" dirty="0">
                <a:solidFill>
                  <a:srgbClr val="002060"/>
                </a:solidFill>
              </a:rPr>
              <a:t>     </a:t>
            </a:r>
            <a:r>
              <a:rPr lang="en-GB" sz="4000" b="1" dirty="0">
                <a:solidFill>
                  <a:srgbClr val="002060"/>
                </a:solidFill>
              </a:rPr>
              <a:t>Example 1: logical AND, OR (cont.)</a:t>
            </a:r>
            <a:endParaRPr lang="uk-UA" sz="3800" b="1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E0273F-B281-1F40-B0DC-70F3C09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69</a:t>
            </a:fld>
            <a:endParaRPr lang="uk-UA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BBFFE6-E3C8-974E-94C4-E9072A5DE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1" y="2723185"/>
            <a:ext cx="9760527" cy="398185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BAC163-4C9D-F144-A169-D6CE5C02AF91}"/>
                  </a:ext>
                </a:extLst>
              </p:cNvPr>
              <p:cNvSpPr txBox="1"/>
              <p:nvPr/>
            </p:nvSpPr>
            <p:spPr>
              <a:xfrm>
                <a:off x="619989" y="2152958"/>
                <a:ext cx="48047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=1; 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=1;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BAC163-4C9D-F144-A169-D6CE5C02A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9" y="2152958"/>
                <a:ext cx="4804777" cy="523220"/>
              </a:xfrm>
              <a:prstGeom prst="rect">
                <a:avLst/>
              </a:prstGeom>
              <a:blipFill>
                <a:blip r:embed="rId4"/>
                <a:stretch>
                  <a:fillRect l="-263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13A503-AF0A-E840-8692-F704EBB104DD}"/>
                  </a:ext>
                </a:extLst>
              </p:cNvPr>
              <p:cNvSpPr txBox="1"/>
              <p:nvPr/>
            </p:nvSpPr>
            <p:spPr>
              <a:xfrm>
                <a:off x="6438897" y="2108114"/>
                <a:ext cx="45755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=1; 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=1;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13A503-AF0A-E840-8692-F704EBB10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97" y="2108114"/>
                <a:ext cx="4575548" cy="523220"/>
              </a:xfrm>
              <a:prstGeom prst="rect">
                <a:avLst/>
              </a:prstGeom>
              <a:blipFill>
                <a:blip r:embed="rId5"/>
                <a:stretch>
                  <a:fillRect l="-2770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18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" y="53407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AI index (revenues)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7</a:t>
            </a:fld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13751-677B-A340-B12F-8F05FCD0940B}"/>
              </a:ext>
            </a:extLst>
          </p:cNvPr>
          <p:cNvSpPr txBox="1"/>
          <p:nvPr/>
        </p:nvSpPr>
        <p:spPr>
          <a:xfrm>
            <a:off x="1238133" y="1825945"/>
            <a:ext cx="923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Revenues from the AI for enterprise applications market worldwide, 2016-2025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E0C85D-F9A9-BD40-9724-96FC93A02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27" y="2962614"/>
            <a:ext cx="7576063" cy="3576298"/>
          </a:xfrm>
        </p:spPr>
      </p:pic>
    </p:spTree>
    <p:extLst>
      <p:ext uri="{BB962C8B-B14F-4D97-AF65-F5344CB8AC3E}">
        <p14:creationId xmlns:p14="http://schemas.microsoft.com/office/powerpoint/2010/main" val="1990288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992" y="717357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Example 2: XOR</a:t>
            </a:r>
            <a:endParaRPr lang="uk-UA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3080" y="2042920"/>
            <a:ext cx="11090512" cy="467220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000" dirty="0"/>
              <a:t>For </a:t>
            </a:r>
            <a:r>
              <a:rPr lang="en-US" sz="3000" b="1" dirty="0"/>
              <a:t>XOR</a:t>
            </a:r>
            <a:r>
              <a:rPr lang="en-US" sz="3000" dirty="0"/>
              <a:t> we have to build 2 straight lines to separate the different outputs or decisions:</a:t>
            </a:r>
          </a:p>
          <a:p>
            <a:pPr marL="0" indent="0" algn="just">
              <a:buNone/>
            </a:pPr>
            <a:endParaRPr lang="en-US" sz="3000" dirty="0"/>
          </a:p>
          <a:p>
            <a:pPr marL="0" indent="0" algn="just">
              <a:buNone/>
            </a:pPr>
            <a:r>
              <a:rPr lang="en-GB" sz="3000" b="1" u="sng" dirty="0">
                <a:solidFill>
                  <a:srgbClr val="C00000"/>
                </a:solidFill>
              </a:rPr>
              <a:t>2 ways to solve:</a:t>
            </a:r>
            <a:endParaRPr lang="en-US" sz="3000" b="1" u="sng" dirty="0">
              <a:solidFill>
                <a:srgbClr val="C00000"/>
              </a:solidFill>
            </a:endParaRPr>
          </a:p>
          <a:p>
            <a:pPr marL="514350" indent="-514350" algn="just">
              <a:buAutoNum type="arabicParenR"/>
            </a:pPr>
            <a:r>
              <a:rPr lang="en-US" sz="3000" dirty="0"/>
              <a:t>changing the transfer function </a:t>
            </a:r>
          </a:p>
          <a:p>
            <a:pPr marL="0" indent="0" algn="just">
              <a:buNone/>
            </a:pPr>
            <a:r>
              <a:rPr lang="en-US" sz="3000" dirty="0"/>
              <a:t>to have more than one decision</a:t>
            </a:r>
          </a:p>
          <a:p>
            <a:pPr marL="0" indent="0" algn="just">
              <a:buNone/>
            </a:pPr>
            <a:r>
              <a:rPr lang="en-US" sz="3000" dirty="0"/>
              <a:t>boundary;</a:t>
            </a:r>
          </a:p>
          <a:p>
            <a:pPr marL="0" indent="0" algn="just">
              <a:buNone/>
            </a:pPr>
            <a:endParaRPr lang="en-US" sz="3000" dirty="0"/>
          </a:p>
          <a:p>
            <a:pPr marL="0" indent="0" algn="just">
              <a:buNone/>
            </a:pPr>
            <a:r>
              <a:rPr lang="en-US" sz="3000" dirty="0"/>
              <a:t>2) using a more complex network to generate more complex decision boundaries.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A4226-BD9D-6E4A-B4A8-811DA001E9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2674961"/>
            <a:ext cx="5715930" cy="2802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B526-3EA3-B347-A588-6F59CD2B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70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7149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2500" y="69802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Summary​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18" y="2023587"/>
            <a:ext cx="11485418" cy="4332763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GB" dirty="0"/>
              <a:t>In this module, you will learn the foundations of AI and ML, understand how to build the neural networks and to lead the successful AI projects.</a:t>
            </a:r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In particular, you will learn about classification and regression problems, training models, MLP and more.</a:t>
            </a:r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You will master not only the theory, but also see how it is applied. You will practice all these ideas in Python, including </a:t>
            </a:r>
            <a:r>
              <a:rPr lang="en-GB" dirty="0" err="1"/>
              <a:t>Tensorflow</a:t>
            </a:r>
            <a:r>
              <a:rPr lang="en-GB" dirty="0"/>
              <a:t> via </a:t>
            </a:r>
            <a:r>
              <a:rPr lang="en-GB" dirty="0" err="1"/>
              <a:t>Keras</a:t>
            </a:r>
            <a:r>
              <a:rPr lang="en-GB" dirty="0"/>
              <a:t>.</a:t>
            </a:r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r>
              <a:rPr lang="en-GB" dirty="0"/>
              <a:t>You have seen a first model in terms of the perceptron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algn="just">
              <a:buFont typeface="Wingdings" pitchFamily="2" charset="2"/>
              <a:buChar char="v"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F88FB-DFD0-954C-A041-1F63365E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71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231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98024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891" y="2155826"/>
            <a:ext cx="11055927" cy="4369666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/>
              <a:t>Alan M. Turing. Computing Machinery and Intelligence, Mind, LIX (236): 433–460, </a:t>
            </a:r>
            <a:r>
              <a:rPr lang="en-US" dirty="0">
                <a:hlinkClick r:id="rId2"/>
              </a:rPr>
              <a:t>https://www.csee.umbc.edu/courses/471/papers/turing.pdf</a:t>
            </a: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Christopher M. Bishop. Neural Networks for Pattern Recognition. Cambridge. UK. 1995.  Section 4.1.7 for </a:t>
            </a:r>
            <a:r>
              <a:rPr lang="en-US" dirty="0" err="1"/>
              <a:t>perceptrons</a:t>
            </a: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Stuart Russell and Peter </a:t>
            </a:r>
            <a:r>
              <a:rPr lang="en-US" dirty="0" err="1"/>
              <a:t>Norvig</a:t>
            </a:r>
            <a:r>
              <a:rPr lang="en-US" dirty="0"/>
              <a:t>.  Artificial Intelligence, a Modern Approach (3</a:t>
            </a:r>
            <a:r>
              <a:rPr lang="en-US" baseline="30000" dirty="0"/>
              <a:t>rd</a:t>
            </a:r>
            <a:r>
              <a:rPr lang="en-US" dirty="0"/>
              <a:t> edition). Pearson, 2009.  Chapter 1 (history of AI), Section 18.7.1, 18.7.2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03699-3266-6C4E-B7C5-FC86721D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62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8611" y="7150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Share of jobs requiring AI skills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7A93-DCF0-C141-96CD-13A00524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8</a:t>
            </a:fld>
            <a:endParaRPr lang="uk-U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6ECED9-81ED-974C-8FB6-5E00AB1CC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047"/>
            <a:ext cx="10515600" cy="33267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13751-677B-A340-B12F-8F05FCD0940B}"/>
              </a:ext>
            </a:extLst>
          </p:cNvPr>
          <p:cNvSpPr txBox="1"/>
          <p:nvPr/>
        </p:nvSpPr>
        <p:spPr>
          <a:xfrm>
            <a:off x="883920" y="2074090"/>
            <a:ext cx="510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Share of US jobs requiring AI skills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06A7-4FDA-7147-9BED-3A87CDABF898}"/>
              </a:ext>
            </a:extLst>
          </p:cNvPr>
          <p:cNvSpPr txBox="1"/>
          <p:nvPr/>
        </p:nvSpPr>
        <p:spPr>
          <a:xfrm>
            <a:off x="6334541" y="2074090"/>
            <a:ext cx="5019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Share of UK, US and Canada jobs </a:t>
            </a:r>
          </a:p>
          <a:p>
            <a:r>
              <a:rPr lang="en-US" sz="2800" dirty="0"/>
              <a:t>requiring AI skills</a:t>
            </a:r>
          </a:p>
        </p:txBody>
      </p:sp>
    </p:spTree>
    <p:extLst>
      <p:ext uri="{BB962C8B-B14F-4D97-AF65-F5344CB8AC3E}">
        <p14:creationId xmlns:p14="http://schemas.microsoft.com/office/powerpoint/2010/main" val="384008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9500" y="6524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AlphaGo beats a Go world champion</a:t>
            </a:r>
            <a:endParaRPr lang="uk-UA" b="1" dirty="0">
              <a:solidFill>
                <a:srgbClr val="00206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65" y="1978025"/>
            <a:ext cx="7735710" cy="4351337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7788"/>
            <a:ext cx="1524000" cy="18135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64882-DB22-9B4A-B2D9-49D3922D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61C4A-9DB8-462D-B593-F10368907004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14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26956</TotalTime>
  <Words>3850</Words>
  <Application>Microsoft Macintosh PowerPoint</Application>
  <PresentationFormat>Widescreen</PresentationFormat>
  <Paragraphs>682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Wingdings</vt:lpstr>
      <vt:lpstr>Тема Office</vt:lpstr>
      <vt:lpstr> Introduction to AI </vt:lpstr>
      <vt:lpstr>Alan Turing (1912-1954)</vt:lpstr>
      <vt:lpstr>The Turing test</vt:lpstr>
      <vt:lpstr>Artificial Intelligence</vt:lpstr>
      <vt:lpstr>How Close is General AI?</vt:lpstr>
      <vt:lpstr>AI index (published papers, startups)</vt:lpstr>
      <vt:lpstr>AI index (revenues)</vt:lpstr>
      <vt:lpstr>Share of jobs requiring AI skills</vt:lpstr>
      <vt:lpstr>AlphaGo beats a Go world champion</vt:lpstr>
      <vt:lpstr>More AI applications</vt:lpstr>
      <vt:lpstr>AI in our everyday life</vt:lpstr>
      <vt:lpstr>AI in our everyday life (cont.)</vt:lpstr>
      <vt:lpstr>AI paradox</vt:lpstr>
      <vt:lpstr>Module objective</vt:lpstr>
      <vt:lpstr>Lecture Outline</vt:lpstr>
      <vt:lpstr>People</vt:lpstr>
      <vt:lpstr>Organisation</vt:lpstr>
      <vt:lpstr>Organisation</vt:lpstr>
      <vt:lpstr>Assessment </vt:lpstr>
      <vt:lpstr>Study Hours and Assessment</vt:lpstr>
      <vt:lpstr>Coding</vt:lpstr>
      <vt:lpstr>Why Python?</vt:lpstr>
      <vt:lpstr>Coding</vt:lpstr>
      <vt:lpstr>Coding IDEs</vt:lpstr>
      <vt:lpstr>Books</vt:lpstr>
      <vt:lpstr>Books</vt:lpstr>
      <vt:lpstr>Module Outline</vt:lpstr>
      <vt:lpstr>AI paradox</vt:lpstr>
      <vt:lpstr>Knowledge-based AI</vt:lpstr>
      <vt:lpstr>           Learning problem definition</vt:lpstr>
      <vt:lpstr>AI paradigm shift</vt:lpstr>
      <vt:lpstr>Machine learning approach</vt:lpstr>
      <vt:lpstr> End-to-end AI project </vt:lpstr>
      <vt:lpstr>Problem types</vt:lpstr>
      <vt:lpstr>Types of learning (supervised learning)</vt:lpstr>
      <vt:lpstr>Types of learning (unsupervised learning)</vt:lpstr>
      <vt:lpstr>Types of learning (reinforcement learning)</vt:lpstr>
      <vt:lpstr>Supervised learning (classification)</vt:lpstr>
      <vt:lpstr>ANNs: role in modern AI</vt:lpstr>
      <vt:lpstr>Nervous system structure</vt:lpstr>
      <vt:lpstr>Nervous system (microscopic view) </vt:lpstr>
      <vt:lpstr>Nervous system (microscopic view, cont.) </vt:lpstr>
      <vt:lpstr>Biological neural network</vt:lpstr>
      <vt:lpstr>Biological neural network (cont.)</vt:lpstr>
      <vt:lpstr>     Structural organization of levels  in the brain</vt:lpstr>
      <vt:lpstr>A  cytoarchitectural map  of the cerebral cortex</vt:lpstr>
      <vt:lpstr>Artificial neural network</vt:lpstr>
      <vt:lpstr>Artificial neural network (cont.)</vt:lpstr>
      <vt:lpstr>History of neural networks</vt:lpstr>
      <vt:lpstr>History of neural networks (cont.)</vt:lpstr>
      <vt:lpstr>           Artificial neural network (cont.)</vt:lpstr>
      <vt:lpstr>Types of neural networks</vt:lpstr>
      <vt:lpstr>McCulloch-Pitts neuron</vt:lpstr>
      <vt:lpstr>How the neuron model works?</vt:lpstr>
      <vt:lpstr>The McCulloch-Pitts neuron equation</vt:lpstr>
      <vt:lpstr>Networks of McCulloch-Pitts neurons</vt:lpstr>
      <vt:lpstr>Types of the activation functions</vt:lpstr>
      <vt:lpstr>Perceptron</vt:lpstr>
      <vt:lpstr>Perceptron</vt:lpstr>
      <vt:lpstr>Perceptron</vt:lpstr>
      <vt:lpstr>Perceptron</vt:lpstr>
      <vt:lpstr>Perceptron Training</vt:lpstr>
      <vt:lpstr>Perceptron Training</vt:lpstr>
      <vt:lpstr>   Perceptron’s decision surface</vt:lpstr>
      <vt:lpstr>Perceptron Training</vt:lpstr>
      <vt:lpstr>Perceptron Training</vt:lpstr>
      <vt:lpstr>Perceptron Training</vt:lpstr>
      <vt:lpstr>Example 1: logical NOT, AND and OR</vt:lpstr>
      <vt:lpstr>     Example 1: logical AND, OR (cont.)</vt:lpstr>
      <vt:lpstr>Example 2: XOR</vt:lpstr>
      <vt:lpstr>Summary​</vt:lpstr>
      <vt:lpstr>References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Oleksandr Galkin</dc:creator>
  <cp:lastModifiedBy>Howe, Jacob</cp:lastModifiedBy>
  <cp:revision>377</cp:revision>
  <cp:lastPrinted>2020-09-21T15:20:17Z</cp:lastPrinted>
  <dcterms:created xsi:type="dcterms:W3CDTF">2018-07-13T10:20:51Z</dcterms:created>
  <dcterms:modified xsi:type="dcterms:W3CDTF">2021-10-03T19:13:44Z</dcterms:modified>
</cp:coreProperties>
</file>